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62" r:id="rId3"/>
    <p:sldId id="257" r:id="rId4"/>
    <p:sldId id="258" r:id="rId5"/>
    <p:sldId id="259" r:id="rId6"/>
    <p:sldId id="260" r:id="rId7"/>
    <p:sldId id="261" r:id="rId8"/>
    <p:sldId id="269" r:id="rId9"/>
    <p:sldId id="288" r:id="rId10"/>
    <p:sldId id="289" r:id="rId11"/>
    <p:sldId id="276" r:id="rId12"/>
    <p:sldId id="298" r:id="rId13"/>
    <p:sldId id="277" r:id="rId14"/>
    <p:sldId id="278" r:id="rId15"/>
    <p:sldId id="279" r:id="rId16"/>
    <p:sldId id="280" r:id="rId17"/>
    <p:sldId id="281" r:id="rId18"/>
    <p:sldId id="282" r:id="rId19"/>
    <p:sldId id="290" r:id="rId20"/>
    <p:sldId id="285" r:id="rId21"/>
    <p:sldId id="283" r:id="rId22"/>
    <p:sldId id="284" r:id="rId23"/>
    <p:sldId id="292" r:id="rId24"/>
    <p:sldId id="295" r:id="rId25"/>
    <p:sldId id="294" r:id="rId26"/>
    <p:sldId id="293" r:id="rId27"/>
    <p:sldId id="297" r:id="rId28"/>
    <p:sldId id="29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9FF"/>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25" autoAdjust="0"/>
    <p:restoredTop sz="94660"/>
  </p:normalViewPr>
  <p:slideViewPr>
    <p:cSldViewPr snapToGrid="0">
      <p:cViewPr varScale="1">
        <p:scale>
          <a:sx n="95" d="100"/>
          <a:sy n="95" d="100"/>
        </p:scale>
        <p:origin x="21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31C97D-93F3-49F0-B448-5091198AB9C6}" type="datetimeFigureOut">
              <a:rPr lang="en-GB" smtClean="0"/>
              <a:t>19/04/2022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E46B46-018B-42EE-89D9-3424F40FB5E8}" type="slidenum">
              <a:rPr lang="en-GB" smtClean="0"/>
              <a:t>‹#›</a:t>
            </a:fld>
            <a:endParaRPr lang="en-GB"/>
          </a:p>
        </p:txBody>
      </p:sp>
    </p:spTree>
    <p:extLst>
      <p:ext uri="{BB962C8B-B14F-4D97-AF65-F5344CB8AC3E}">
        <p14:creationId xmlns:p14="http://schemas.microsoft.com/office/powerpoint/2010/main" val="2704679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1</a:t>
            </a:fld>
            <a:endParaRPr lang="en-GB"/>
          </a:p>
        </p:txBody>
      </p:sp>
    </p:spTree>
    <p:extLst>
      <p:ext uri="{BB962C8B-B14F-4D97-AF65-F5344CB8AC3E}">
        <p14:creationId xmlns:p14="http://schemas.microsoft.com/office/powerpoint/2010/main" val="3582763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a:t>
            </a:fld>
            <a:endParaRPr lang="en-GB"/>
          </a:p>
        </p:txBody>
      </p:sp>
    </p:spTree>
    <p:extLst>
      <p:ext uri="{BB962C8B-B14F-4D97-AF65-F5344CB8AC3E}">
        <p14:creationId xmlns:p14="http://schemas.microsoft.com/office/powerpoint/2010/main" val="951201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4</a:t>
            </a:r>
            <a:r>
              <a:rPr lang="en-GB" baseline="0" dirty="0" smtClean="0"/>
              <a:t> years ago there was a consultation where by schools were asked thoughts and feeling around this subject. Mrs </a:t>
            </a:r>
            <a:r>
              <a:rPr lang="en-GB" baseline="0" dirty="0" err="1" smtClean="0"/>
              <a:t>Hakwins</a:t>
            </a:r>
            <a:r>
              <a:rPr lang="en-GB" baseline="0" dirty="0" smtClean="0"/>
              <a:t> was here at that time and did had a parent meeting. </a:t>
            </a:r>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7</a:t>
            </a:fld>
            <a:endParaRPr lang="en-GB"/>
          </a:p>
        </p:txBody>
      </p:sp>
    </p:spTree>
    <p:extLst>
      <p:ext uri="{BB962C8B-B14F-4D97-AF65-F5344CB8AC3E}">
        <p14:creationId xmlns:p14="http://schemas.microsoft.com/office/powerpoint/2010/main" val="4058857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8</a:t>
            </a:fld>
            <a:endParaRPr lang="en-GB"/>
          </a:p>
        </p:txBody>
      </p:sp>
    </p:spTree>
    <p:extLst>
      <p:ext uri="{BB962C8B-B14F-4D97-AF65-F5344CB8AC3E}">
        <p14:creationId xmlns:p14="http://schemas.microsoft.com/office/powerpoint/2010/main" val="3197796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10</a:t>
            </a:fld>
            <a:endParaRPr lang="en-GB"/>
          </a:p>
        </p:txBody>
      </p:sp>
    </p:spTree>
    <p:extLst>
      <p:ext uri="{BB962C8B-B14F-4D97-AF65-F5344CB8AC3E}">
        <p14:creationId xmlns:p14="http://schemas.microsoft.com/office/powerpoint/2010/main" val="3689391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19</a:t>
            </a:fld>
            <a:endParaRPr lang="en-GB"/>
          </a:p>
        </p:txBody>
      </p:sp>
    </p:spTree>
    <p:extLst>
      <p:ext uri="{BB962C8B-B14F-4D97-AF65-F5344CB8AC3E}">
        <p14:creationId xmlns:p14="http://schemas.microsoft.com/office/powerpoint/2010/main" val="1670842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Lots</a:t>
            </a:r>
            <a:r>
              <a:rPr lang="en-GB" baseline="0" dirty="0" smtClean="0"/>
              <a:t> of you asked about the coverage with LGBT. We are looking at resourcing all year groups with appropriate text. </a:t>
            </a:r>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20</a:t>
            </a:fld>
            <a:endParaRPr lang="en-GB"/>
          </a:p>
        </p:txBody>
      </p:sp>
    </p:spTree>
    <p:extLst>
      <p:ext uri="{BB962C8B-B14F-4D97-AF65-F5344CB8AC3E}">
        <p14:creationId xmlns:p14="http://schemas.microsoft.com/office/powerpoint/2010/main" val="2885259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only lesson that parents can</a:t>
            </a:r>
            <a:r>
              <a:rPr lang="en-GB" baseline="0" dirty="0" smtClean="0"/>
              <a:t> take their children out off is the year 6 making babies lesson. </a:t>
            </a:r>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23</a:t>
            </a:fld>
            <a:endParaRPr lang="en-GB"/>
          </a:p>
        </p:txBody>
      </p:sp>
    </p:spTree>
    <p:extLst>
      <p:ext uri="{BB962C8B-B14F-4D97-AF65-F5344CB8AC3E}">
        <p14:creationId xmlns:p14="http://schemas.microsoft.com/office/powerpoint/2010/main" val="1173724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24</a:t>
            </a:fld>
            <a:endParaRPr lang="en-GB"/>
          </a:p>
        </p:txBody>
      </p:sp>
    </p:spTree>
    <p:extLst>
      <p:ext uri="{BB962C8B-B14F-4D97-AF65-F5344CB8AC3E}">
        <p14:creationId xmlns:p14="http://schemas.microsoft.com/office/powerpoint/2010/main" val="142685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25</a:t>
            </a:fld>
            <a:endParaRPr lang="en-GB"/>
          </a:p>
        </p:txBody>
      </p:sp>
    </p:spTree>
    <p:extLst>
      <p:ext uri="{BB962C8B-B14F-4D97-AF65-F5344CB8AC3E}">
        <p14:creationId xmlns:p14="http://schemas.microsoft.com/office/powerpoint/2010/main" val="20799700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26</a:t>
            </a:fld>
            <a:endParaRPr lang="en-GB"/>
          </a:p>
        </p:txBody>
      </p:sp>
    </p:spTree>
    <p:extLst>
      <p:ext uri="{BB962C8B-B14F-4D97-AF65-F5344CB8AC3E}">
        <p14:creationId xmlns:p14="http://schemas.microsoft.com/office/powerpoint/2010/main" val="3547586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27</a:t>
            </a:fld>
            <a:endParaRPr lang="en-GB"/>
          </a:p>
        </p:txBody>
      </p:sp>
    </p:spTree>
    <p:extLst>
      <p:ext uri="{BB962C8B-B14F-4D97-AF65-F5344CB8AC3E}">
        <p14:creationId xmlns:p14="http://schemas.microsoft.com/office/powerpoint/2010/main" val="1712970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E46B46-018B-42EE-89D9-3424F40FB5E8}" type="slidenum">
              <a:rPr lang="en-GB" smtClean="0"/>
              <a:t>28</a:t>
            </a:fld>
            <a:endParaRPr lang="en-GB"/>
          </a:p>
        </p:txBody>
      </p:sp>
    </p:spTree>
    <p:extLst>
      <p:ext uri="{BB962C8B-B14F-4D97-AF65-F5344CB8AC3E}">
        <p14:creationId xmlns:p14="http://schemas.microsoft.com/office/powerpoint/2010/main" val="1061969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126DA-BA64-4CAA-9E4F-7B1BDAB8FC7C}"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1484928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126DA-BA64-4CAA-9E4F-7B1BDAB8FC7C}"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1773351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126DA-BA64-4CAA-9E4F-7B1BDAB8FC7C}"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149002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126DA-BA64-4CAA-9E4F-7B1BDAB8FC7C}"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155887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126DA-BA64-4CAA-9E4F-7B1BDAB8FC7C}" type="datetimeFigureOut">
              <a:rPr lang="en-GB" smtClean="0"/>
              <a:t>19/04/2022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528805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126DA-BA64-4CAA-9E4F-7B1BDAB8FC7C}" type="datetimeFigureOut">
              <a:rPr lang="en-GB" smtClean="0"/>
              <a:t>19/04/2022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423184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126DA-BA64-4CAA-9E4F-7B1BDAB8FC7C}" type="datetimeFigureOut">
              <a:rPr lang="en-GB" smtClean="0"/>
              <a:t>19/04/2022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3276370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126DA-BA64-4CAA-9E4F-7B1BDAB8FC7C}"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785880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126DA-BA64-4CAA-9E4F-7B1BDAB8FC7C}"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3119430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126DA-BA64-4CAA-9E4F-7B1BDAB8FC7C}"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1802281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126DA-BA64-4CAA-9E4F-7B1BDAB8FC7C}"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78AAD4-0E1F-4DDB-8006-3DD5DEEFBDFD}" type="slidenum">
              <a:rPr lang="en-GB" smtClean="0"/>
              <a:t>‹#›</a:t>
            </a:fld>
            <a:endParaRPr lang="en-GB"/>
          </a:p>
        </p:txBody>
      </p:sp>
    </p:spTree>
    <p:extLst>
      <p:ext uri="{BB962C8B-B14F-4D97-AF65-F5344CB8AC3E}">
        <p14:creationId xmlns:p14="http://schemas.microsoft.com/office/powerpoint/2010/main" val="2554738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126DA-BA64-4CAA-9E4F-7B1BDAB8FC7C}" type="datetimeFigureOut">
              <a:rPr lang="en-GB" smtClean="0"/>
              <a:t>19/04/2022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8AAD4-0E1F-4DDB-8006-3DD5DEEFBDFD}" type="slidenum">
              <a:rPr lang="en-GB" smtClean="0"/>
              <a:t>‹#›</a:t>
            </a:fld>
            <a:endParaRPr lang="en-GB"/>
          </a:p>
        </p:txBody>
      </p:sp>
    </p:spTree>
    <p:extLst>
      <p:ext uri="{BB962C8B-B14F-4D97-AF65-F5344CB8AC3E}">
        <p14:creationId xmlns:p14="http://schemas.microsoft.com/office/powerpoint/2010/main" val="200605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wmf"/><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81150/Draft_guidance_Relationships_Education__Relationships_and_Sex_Education__RSE__and_Health_Education2.pdf"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wmf"/><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2.wmf"/></Relationships>
</file>

<file path=ppt/slides/_rels/slide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2.wmf"/></Relationships>
</file>

<file path=ppt/slides/_rels/slide1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2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www.coramlifeeducation.org.uk/RSE-for-Y6-and-P7" TargetMode="External"/><Relationship Id="rId4" Type="http://schemas.openxmlformats.org/officeDocument/2006/relationships/image" Target="../media/image2.wmf"/></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27.xml.rels><?xml version="1.0" encoding="UTF-8" standalone="yes"?>
<Relationships xmlns="http://schemas.openxmlformats.org/package/2006/relationships"><Relationship Id="rId8" Type="http://schemas.openxmlformats.org/officeDocument/2006/relationships/hyperlink" Target="https://www.youtube.com/watch?v=RJtbLfJ_kRk%20" TargetMode="External"/><Relationship Id="rId13" Type="http://schemas.openxmlformats.org/officeDocument/2006/relationships/hyperlink" Target="https://www.outspokeneducation.com/ages-6-to-10" TargetMode="External"/><Relationship Id="rId3" Type="http://schemas.openxmlformats.org/officeDocument/2006/relationships/image" Target="../media/image1.png"/><Relationship Id="rId7" Type="http://schemas.openxmlformats.org/officeDocument/2006/relationships/hyperlink" Target="https://kidshealth.org/en/teens/menstruation.html" TargetMode="External"/><Relationship Id="rId12" Type="http://schemas.openxmlformats.org/officeDocument/2006/relationships/hyperlink" Target="https://www.nspcc.org.uk/keeping-children-saf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bbc.co.uk/teach/class-clips-video/rse-ks2-the-big-talk/zn8f7nb" TargetMode="External"/><Relationship Id="rId11" Type="http://schemas.openxmlformats.org/officeDocument/2006/relationships/hyperlink" Target="https://www.familylives.org.uk/advice/primary/health-and-development/" TargetMode="External"/><Relationship Id="rId5" Type="http://schemas.openxmlformats.org/officeDocument/2006/relationships/hyperlink" Target="https://amaze.org/?topic=puberty" TargetMode="External"/><Relationship Id="rId15" Type="http://schemas.openxmlformats.org/officeDocument/2006/relationships/hyperlink" Target="https://www.youtube.com/channel/UC2WU7DnczQPPAEzq47jDwFA" TargetMode="External"/><Relationship Id="rId10" Type="http://schemas.openxmlformats.org/officeDocument/2006/relationships/hyperlink" Target="https://www.outspokeneducation.com/" TargetMode="External"/><Relationship Id="rId4" Type="http://schemas.openxmlformats.org/officeDocument/2006/relationships/image" Target="../media/image2.wmf"/><Relationship Id="rId9" Type="http://schemas.openxmlformats.org/officeDocument/2006/relationships/hyperlink" Target="https://www.nhs.uk/live-well/sexual-health/stages-of-puberty-what-happens-to-boys-and-girls/" TargetMode="External"/><Relationship Id="rId14" Type="http://schemas.openxmlformats.org/officeDocument/2006/relationships/hyperlink" Target="https://sexpositivefamilies.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w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58129"/>
            <a:ext cx="9144000" cy="2387600"/>
          </a:xfrm>
        </p:spPr>
        <p:txBody>
          <a:bodyPr>
            <a:noAutofit/>
          </a:bodyPr>
          <a:lstStyle/>
          <a:p>
            <a:r>
              <a:rPr lang="en-GB" sz="5400" dirty="0" smtClean="0">
                <a:latin typeface="SassoonPrimaryInfant" pitchFamily="2" charset="0"/>
              </a:rPr>
              <a:t>Relationships and Sex Education </a:t>
            </a:r>
            <a:r>
              <a:rPr lang="en-GB" dirty="0" smtClean="0">
                <a:latin typeface="SassoonPrimaryInfant" pitchFamily="2" charset="0"/>
              </a:rPr>
              <a:t/>
            </a:r>
            <a:br>
              <a:rPr lang="en-GB" dirty="0" smtClean="0">
                <a:latin typeface="SassoonPrimaryInfant" pitchFamily="2" charset="0"/>
              </a:rPr>
            </a:br>
            <a:r>
              <a:rPr lang="en-GB" dirty="0" smtClean="0">
                <a:latin typeface="SassoonPrimaryInfant" pitchFamily="2" charset="0"/>
              </a:rPr>
              <a:t>(RSE)</a:t>
            </a:r>
            <a:endParaRPr lang="en-GB" dirty="0">
              <a:latin typeface="SassoonPrimaryInfant" pitchFamily="2" charset="0"/>
            </a:endParaRPr>
          </a:p>
        </p:txBody>
      </p:sp>
      <p:sp>
        <p:nvSpPr>
          <p:cNvPr id="3" name="Subtitle 2"/>
          <p:cNvSpPr>
            <a:spLocks noGrp="1"/>
          </p:cNvSpPr>
          <p:nvPr>
            <p:ph type="subTitle" idx="1"/>
          </p:nvPr>
        </p:nvSpPr>
        <p:spPr>
          <a:xfrm>
            <a:off x="1524000" y="3496944"/>
            <a:ext cx="9144000" cy="1655762"/>
          </a:xfrm>
        </p:spPr>
        <p:txBody>
          <a:bodyPr>
            <a:normAutofit/>
          </a:bodyPr>
          <a:lstStyle/>
          <a:p>
            <a:r>
              <a:rPr lang="en-GB" sz="2600" dirty="0" smtClean="0">
                <a:latin typeface="SassoonPrimaryInfant" pitchFamily="2" charset="0"/>
              </a:rPr>
              <a:t>Parent </a:t>
            </a:r>
            <a:r>
              <a:rPr lang="en-GB" sz="2600" dirty="0" smtClean="0">
                <a:latin typeface="SassoonPrimaryInfant" pitchFamily="2" charset="0"/>
              </a:rPr>
              <a:t>Information Evening</a:t>
            </a:r>
            <a:endParaRPr lang="en-GB" sz="26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10" descr="sl00209_"/>
          <p:cNvPicPr/>
          <p:nvPr/>
        </p:nvPicPr>
        <p:blipFill>
          <a:blip r:embed="rId5" cstate="print">
            <a:lum bright="36000"/>
            <a:grayscl/>
            <a:extLst>
              <a:ext uri="{28A0092B-C50C-407E-A947-70E740481C1C}">
                <a14:useLocalDpi xmlns:a14="http://schemas.microsoft.com/office/drawing/2010/main" val="0"/>
              </a:ext>
            </a:extLst>
          </a:blip>
          <a:srcRect/>
          <a:stretch>
            <a:fillRect/>
          </a:stretch>
        </p:blipFill>
        <p:spPr bwMode="auto">
          <a:xfrm>
            <a:off x="5046149" y="4057405"/>
            <a:ext cx="2309495" cy="1760855"/>
          </a:xfrm>
          <a:prstGeom prst="rect">
            <a:avLst/>
          </a:prstGeom>
          <a:noFill/>
          <a:ln>
            <a:noFill/>
          </a:ln>
        </p:spPr>
      </p:pic>
    </p:spTree>
    <p:extLst>
      <p:ext uri="{BB962C8B-B14F-4D97-AF65-F5344CB8AC3E}">
        <p14:creationId xmlns:p14="http://schemas.microsoft.com/office/powerpoint/2010/main" val="29889669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1" name="Subtitle 10"/>
          <p:cNvSpPr>
            <a:spLocks noGrp="1"/>
          </p:cNvSpPr>
          <p:nvPr>
            <p:ph idx="1"/>
          </p:nvPr>
        </p:nvSpPr>
        <p:spPr>
          <a:xfrm>
            <a:off x="838200" y="788919"/>
            <a:ext cx="10515600" cy="4351338"/>
          </a:xfrm>
        </p:spPr>
        <p:txBody>
          <a:bodyPr>
            <a:normAutofit fontScale="25000" lnSpcReduction="20000"/>
          </a:bodyPr>
          <a:lstStyle/>
          <a:p>
            <a:pPr marL="0" indent="0" algn="ctr">
              <a:lnSpc>
                <a:spcPct val="120000"/>
              </a:lnSpc>
              <a:spcAft>
                <a:spcPts val="1000"/>
              </a:spcAft>
              <a:buNone/>
            </a:pPr>
            <a:r>
              <a:rPr lang="en-GB" sz="14400" dirty="0" smtClean="0">
                <a:latin typeface="SassoonPrimaryInfant" pitchFamily="2" charset="0"/>
              </a:rPr>
              <a:t>This compulsory subject has been introduced to help to keep children safe; prepare them for the world in which they are growing up, including the laws as they relate to relationships, sex and health; to help foster respect for others and for difference.”</a:t>
            </a:r>
          </a:p>
          <a:p>
            <a:pPr>
              <a:lnSpc>
                <a:spcPct val="120000"/>
              </a:lnSpc>
              <a:spcAft>
                <a:spcPts val="1000"/>
              </a:spcAft>
            </a:pPr>
            <a:endParaRPr lang="en-GB" dirty="0"/>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Rectangle 13"/>
          <p:cNvSpPr/>
          <p:nvPr/>
        </p:nvSpPr>
        <p:spPr>
          <a:xfrm>
            <a:off x="3048000" y="5019309"/>
            <a:ext cx="6096000" cy="523220"/>
          </a:xfrm>
          <a:prstGeom prst="rect">
            <a:avLst/>
          </a:prstGeom>
        </p:spPr>
        <p:txBody>
          <a:bodyPr>
            <a:spAutoFit/>
          </a:bodyPr>
          <a:lstStyle/>
          <a:p>
            <a:endParaRPr lang="en-GB" sz="2800" dirty="0" smtClean="0"/>
          </a:p>
        </p:txBody>
      </p:sp>
      <p:sp>
        <p:nvSpPr>
          <p:cNvPr id="2" name="Rectangle 1"/>
          <p:cNvSpPr/>
          <p:nvPr/>
        </p:nvSpPr>
        <p:spPr>
          <a:xfrm>
            <a:off x="3048000" y="4832287"/>
            <a:ext cx="6096000" cy="892552"/>
          </a:xfrm>
          <a:prstGeom prst="rect">
            <a:avLst/>
          </a:prstGeom>
        </p:spPr>
        <p:txBody>
          <a:bodyPr>
            <a:spAutoFit/>
          </a:bodyPr>
          <a:lstStyle/>
          <a:p>
            <a:pPr algn="ctr"/>
            <a:r>
              <a:rPr lang="en-GB" sz="2600" dirty="0" smtClean="0">
                <a:latin typeface="SassoonPrimaryInfant" pitchFamily="2" charset="0"/>
              </a:rPr>
              <a:t>Damian Hinds – Secretary of State for Education February 25th 2019</a:t>
            </a:r>
            <a:endParaRPr lang="en-GB" sz="2600" dirty="0">
              <a:latin typeface="SassoonPrimaryInfant" pitchFamily="2" charset="0"/>
            </a:endParaRPr>
          </a:p>
        </p:txBody>
      </p:sp>
    </p:spTree>
    <p:extLst>
      <p:ext uri="{BB962C8B-B14F-4D97-AF65-F5344CB8AC3E}">
        <p14:creationId xmlns:p14="http://schemas.microsoft.com/office/powerpoint/2010/main" val="6207861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60733"/>
            <a:ext cx="9144000" cy="1041009"/>
          </a:xfrm>
        </p:spPr>
        <p:txBody>
          <a:bodyPr>
            <a:normAutofit/>
          </a:bodyPr>
          <a:lstStyle/>
          <a:p>
            <a:r>
              <a:rPr lang="en-GB" dirty="0" smtClean="0">
                <a:latin typeface="SassoonPrimaryInfant" pitchFamily="2" charset="0"/>
              </a:rPr>
              <a:t>Facts and Myths</a:t>
            </a:r>
            <a:endParaRPr lang="en-GB" dirty="0">
              <a:latin typeface="SassoonPrimaryInfant" pitchFamily="2" charset="0"/>
            </a:endParaRPr>
          </a:p>
        </p:txBody>
      </p:sp>
      <p:sp>
        <p:nvSpPr>
          <p:cNvPr id="3" name="Subtitle 2"/>
          <p:cNvSpPr>
            <a:spLocks noGrp="1"/>
          </p:cNvSpPr>
          <p:nvPr>
            <p:ph type="subTitle" idx="1"/>
          </p:nvPr>
        </p:nvSpPr>
        <p:spPr>
          <a:xfrm>
            <a:off x="321212" y="1671985"/>
            <a:ext cx="11549575" cy="540484"/>
          </a:xfrm>
        </p:spPr>
        <p:txBody>
          <a:bodyPr>
            <a:normAutofit/>
          </a:bodyPr>
          <a:lstStyle/>
          <a:p>
            <a:pPr marL="457200" indent="-457200" algn="l">
              <a:buAutoNum type="arabicPeriod"/>
            </a:pPr>
            <a:r>
              <a:rPr lang="en-GB" sz="2600" dirty="0" smtClean="0">
                <a:latin typeface="SassoonPrimaryInfant" pitchFamily="2" charset="0"/>
              </a:rPr>
              <a:t>Children only need to know about puberty once it has started for them. </a:t>
            </a: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3"/>
          <p:cNvSpPr/>
          <p:nvPr/>
        </p:nvSpPr>
        <p:spPr>
          <a:xfrm>
            <a:off x="473599" y="2212469"/>
            <a:ext cx="11141612" cy="892552"/>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 Young people need to learn before the changes take place, as stated in the </a:t>
            </a:r>
            <a:r>
              <a:rPr lang="en-GB" sz="2600" dirty="0" err="1" smtClean="0">
                <a:latin typeface="SassoonPrimaryInfant" pitchFamily="2" charset="0"/>
              </a:rPr>
              <a:t>DfE</a:t>
            </a:r>
            <a:r>
              <a:rPr lang="en-GB" sz="2600" dirty="0" smtClean="0">
                <a:latin typeface="SassoonPrimaryInfant" pitchFamily="2" charset="0"/>
              </a:rPr>
              <a:t> RSE guidance</a:t>
            </a:r>
            <a:r>
              <a:rPr lang="en-GB" dirty="0" smtClean="0">
                <a:latin typeface="SassoonPrimaryInfant" pitchFamily="2" charset="0"/>
              </a:rPr>
              <a:t>.</a:t>
            </a:r>
            <a:endParaRPr lang="en-GB" dirty="0">
              <a:latin typeface="SassoonPrimaryInfant" pitchFamily="2" charset="0"/>
            </a:endParaRPr>
          </a:p>
        </p:txBody>
      </p:sp>
      <p:sp>
        <p:nvSpPr>
          <p:cNvPr id="5" name="TextBox 4"/>
          <p:cNvSpPr txBox="1"/>
          <p:nvPr/>
        </p:nvSpPr>
        <p:spPr>
          <a:xfrm>
            <a:off x="321212" y="3297753"/>
            <a:ext cx="6388159" cy="492443"/>
          </a:xfrm>
          <a:prstGeom prst="rect">
            <a:avLst/>
          </a:prstGeom>
          <a:noFill/>
        </p:spPr>
        <p:txBody>
          <a:bodyPr wrap="none" rtlCol="0">
            <a:spAutoFit/>
          </a:bodyPr>
          <a:lstStyle/>
          <a:p>
            <a:r>
              <a:rPr lang="en-GB" sz="2600" dirty="0" smtClean="0">
                <a:latin typeface="SassoonPrimaryInfant" pitchFamily="2" charset="0"/>
              </a:rPr>
              <a:t>2. Boys and girls should be taught separately.</a:t>
            </a:r>
            <a:endParaRPr lang="en-GB" sz="2600" dirty="0">
              <a:latin typeface="SassoonPrimaryInfant" pitchFamily="2" charset="0"/>
            </a:endParaRPr>
          </a:p>
        </p:txBody>
      </p:sp>
      <p:sp>
        <p:nvSpPr>
          <p:cNvPr id="12" name="Rectangle 11"/>
          <p:cNvSpPr/>
          <p:nvPr/>
        </p:nvSpPr>
        <p:spPr>
          <a:xfrm>
            <a:off x="473599" y="3860401"/>
            <a:ext cx="11141612" cy="892552"/>
          </a:xfrm>
          <a:prstGeom prst="rect">
            <a:avLst/>
          </a:prstGeom>
        </p:spPr>
        <p:txBody>
          <a:bodyPr wrap="square">
            <a:spAutoFit/>
          </a:bodyPr>
          <a:lstStyle/>
          <a:p>
            <a:r>
              <a:rPr lang="en-GB" sz="2600" dirty="0" smtClean="0">
                <a:solidFill>
                  <a:schemeClr val="accent6">
                    <a:lumMod val="75000"/>
                  </a:schemeClr>
                </a:solidFill>
                <a:latin typeface="SassoonPrimaryInfant" pitchFamily="2" charset="0"/>
              </a:rPr>
              <a:t>TRUE</a:t>
            </a:r>
            <a:r>
              <a:rPr lang="en-GB" sz="2600" dirty="0" smtClean="0">
                <a:solidFill>
                  <a:srgbClr val="FF0000"/>
                </a:solidFill>
                <a:latin typeface="SassoonPrimaryInfant" pitchFamily="2" charset="0"/>
              </a:rPr>
              <a:t> </a:t>
            </a:r>
            <a:r>
              <a:rPr lang="en-GB" sz="2600" dirty="0" smtClean="0">
                <a:latin typeface="SassoonPrimaryInfant" pitchFamily="2" charset="0"/>
              </a:rPr>
              <a:t>– In some instances it may be more appropriate, but ensuring they are taught the same lesson. </a:t>
            </a:r>
            <a:endParaRPr lang="en-GB" dirty="0">
              <a:latin typeface="SassoonPrimaryInfant" pitchFamily="2" charset="0"/>
            </a:endParaRPr>
          </a:p>
        </p:txBody>
      </p:sp>
      <p:sp>
        <p:nvSpPr>
          <p:cNvPr id="13" name="TextBox 12"/>
          <p:cNvSpPr txBox="1"/>
          <p:nvPr/>
        </p:nvSpPr>
        <p:spPr>
          <a:xfrm>
            <a:off x="321211" y="4823158"/>
            <a:ext cx="9821920" cy="492443"/>
          </a:xfrm>
          <a:prstGeom prst="rect">
            <a:avLst/>
          </a:prstGeom>
          <a:noFill/>
        </p:spPr>
        <p:txBody>
          <a:bodyPr wrap="none" rtlCol="0">
            <a:spAutoFit/>
          </a:bodyPr>
          <a:lstStyle/>
          <a:p>
            <a:r>
              <a:rPr lang="en-GB" sz="2600" dirty="0">
                <a:latin typeface="SassoonPrimaryInfant" pitchFamily="2" charset="0"/>
              </a:rPr>
              <a:t>3</a:t>
            </a:r>
            <a:r>
              <a:rPr lang="en-GB" sz="2600" dirty="0" smtClean="0">
                <a:latin typeface="SassoonPrimaryInfant" pitchFamily="2" charset="0"/>
              </a:rPr>
              <a:t>. </a:t>
            </a:r>
            <a:r>
              <a:rPr lang="en-GB" sz="2600" dirty="0" smtClean="0">
                <a:latin typeface="SassoonPrimaryInfant" pitchFamily="2" charset="0"/>
              </a:rPr>
              <a:t>Periods </a:t>
            </a:r>
            <a:r>
              <a:rPr lang="en-GB" sz="2600" dirty="0" smtClean="0">
                <a:latin typeface="SassoonPrimaryInfant" pitchFamily="2" charset="0"/>
              </a:rPr>
              <a:t>are a girl’s thing that boys do not need to know about. </a:t>
            </a:r>
            <a:endParaRPr lang="en-GB" sz="2600" dirty="0">
              <a:latin typeface="SassoonPrimaryInfant" pitchFamily="2" charset="0"/>
            </a:endParaRPr>
          </a:p>
        </p:txBody>
      </p:sp>
      <p:sp>
        <p:nvSpPr>
          <p:cNvPr id="14" name="Rectangle 13"/>
          <p:cNvSpPr/>
          <p:nvPr/>
        </p:nvSpPr>
        <p:spPr>
          <a:xfrm>
            <a:off x="525193" y="5339639"/>
            <a:ext cx="11141612" cy="892552"/>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 Boys should learn about periods so that they understand how male and female bodies work. </a:t>
            </a:r>
            <a:endParaRPr lang="en-GB" dirty="0">
              <a:latin typeface="SassoonPrimaryInfant" pitchFamily="2" charset="0"/>
            </a:endParaRPr>
          </a:p>
        </p:txBody>
      </p:sp>
    </p:spTree>
    <p:extLst>
      <p:ext uri="{BB962C8B-B14F-4D97-AF65-F5344CB8AC3E}">
        <p14:creationId xmlns:p14="http://schemas.microsoft.com/office/powerpoint/2010/main" val="17956122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P spid="4" grpId="0"/>
      <p:bldP spid="5"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60733"/>
            <a:ext cx="9144000" cy="1041009"/>
          </a:xfrm>
        </p:spPr>
        <p:txBody>
          <a:bodyPr>
            <a:normAutofit/>
          </a:bodyPr>
          <a:lstStyle/>
          <a:p>
            <a:r>
              <a:rPr lang="en-GB" dirty="0" smtClean="0">
                <a:latin typeface="SassoonPrimaryInfant" pitchFamily="2" charset="0"/>
              </a:rPr>
              <a:t>Facts and Myths</a:t>
            </a:r>
            <a:endParaRPr lang="en-GB" dirty="0">
              <a:latin typeface="SassoonPrimaryInfant" pitchFamily="2" charset="0"/>
            </a:endParaRPr>
          </a:p>
        </p:txBody>
      </p:sp>
      <p:sp>
        <p:nvSpPr>
          <p:cNvPr id="3" name="Subtitle 2"/>
          <p:cNvSpPr>
            <a:spLocks noGrp="1"/>
          </p:cNvSpPr>
          <p:nvPr>
            <p:ph type="subTitle" idx="1"/>
          </p:nvPr>
        </p:nvSpPr>
        <p:spPr>
          <a:xfrm>
            <a:off x="321212" y="1671985"/>
            <a:ext cx="11549575" cy="540484"/>
          </a:xfrm>
        </p:spPr>
        <p:txBody>
          <a:bodyPr>
            <a:normAutofit/>
          </a:bodyPr>
          <a:lstStyle/>
          <a:p>
            <a:pPr algn="l"/>
            <a:r>
              <a:rPr lang="en-GB" sz="2600" dirty="0" smtClean="0">
                <a:latin typeface="SassoonPrimaryInfant" pitchFamily="2" charset="0"/>
              </a:rPr>
              <a:t>4. Sex education for 5 year olds includes teaching them about sex.</a:t>
            </a: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3"/>
          <p:cNvSpPr/>
          <p:nvPr/>
        </p:nvSpPr>
        <p:spPr>
          <a:xfrm>
            <a:off x="525193" y="2212469"/>
            <a:ext cx="11141612" cy="892552"/>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 At 5 it involves correct names for body parts, life cycles and special people in their lives.</a:t>
            </a:r>
            <a:endParaRPr lang="en-GB" dirty="0">
              <a:latin typeface="SassoonPrimaryInfant" pitchFamily="2" charset="0"/>
            </a:endParaRPr>
          </a:p>
        </p:txBody>
      </p:sp>
      <p:sp>
        <p:nvSpPr>
          <p:cNvPr id="5" name="TextBox 4"/>
          <p:cNvSpPr txBox="1"/>
          <p:nvPr/>
        </p:nvSpPr>
        <p:spPr>
          <a:xfrm>
            <a:off x="321212" y="3297753"/>
            <a:ext cx="5980804" cy="492443"/>
          </a:xfrm>
          <a:prstGeom prst="rect">
            <a:avLst/>
          </a:prstGeom>
          <a:noFill/>
        </p:spPr>
        <p:txBody>
          <a:bodyPr wrap="none" rtlCol="0">
            <a:spAutoFit/>
          </a:bodyPr>
          <a:lstStyle/>
          <a:p>
            <a:r>
              <a:rPr lang="en-GB" sz="2600" dirty="0">
                <a:latin typeface="SassoonPrimaryInfant" pitchFamily="2" charset="0"/>
              </a:rPr>
              <a:t>5</a:t>
            </a:r>
            <a:r>
              <a:rPr lang="en-GB" sz="2600" dirty="0" smtClean="0">
                <a:latin typeface="SassoonPrimaryInfant" pitchFamily="2" charset="0"/>
              </a:rPr>
              <a:t>. There is no evidence that it (RSE) works.</a:t>
            </a:r>
            <a:endParaRPr lang="en-GB" sz="2600" dirty="0">
              <a:latin typeface="SassoonPrimaryInfant" pitchFamily="2" charset="0"/>
            </a:endParaRPr>
          </a:p>
        </p:txBody>
      </p:sp>
      <p:sp>
        <p:nvSpPr>
          <p:cNvPr id="12" name="Rectangle 11"/>
          <p:cNvSpPr/>
          <p:nvPr/>
        </p:nvSpPr>
        <p:spPr>
          <a:xfrm>
            <a:off x="473599" y="3860401"/>
            <a:ext cx="11141612" cy="492443"/>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 In the long term it can delay sexual activity and reduce pregnancy rates. </a:t>
            </a:r>
            <a:endParaRPr lang="en-GB" dirty="0">
              <a:latin typeface="SassoonPrimaryInfant" pitchFamily="2" charset="0"/>
            </a:endParaRPr>
          </a:p>
        </p:txBody>
      </p:sp>
      <p:sp>
        <p:nvSpPr>
          <p:cNvPr id="13" name="TextBox 12"/>
          <p:cNvSpPr txBox="1"/>
          <p:nvPr/>
        </p:nvSpPr>
        <p:spPr>
          <a:xfrm>
            <a:off x="321212" y="4728820"/>
            <a:ext cx="6397585" cy="492443"/>
          </a:xfrm>
          <a:prstGeom prst="rect">
            <a:avLst/>
          </a:prstGeom>
          <a:noFill/>
        </p:spPr>
        <p:txBody>
          <a:bodyPr wrap="none" rtlCol="0">
            <a:spAutoFit/>
          </a:bodyPr>
          <a:lstStyle/>
          <a:p>
            <a:r>
              <a:rPr lang="en-GB" sz="2600" dirty="0" smtClean="0">
                <a:latin typeface="SassoonPrimaryInfant" pitchFamily="2" charset="0"/>
              </a:rPr>
              <a:t>6. It encourages early sexual experimentation.</a:t>
            </a:r>
            <a:endParaRPr lang="en-GB" sz="2600" dirty="0">
              <a:latin typeface="SassoonPrimaryInfant" pitchFamily="2" charset="0"/>
            </a:endParaRPr>
          </a:p>
        </p:txBody>
      </p:sp>
      <p:sp>
        <p:nvSpPr>
          <p:cNvPr id="14" name="Rectangle 13"/>
          <p:cNvSpPr/>
          <p:nvPr/>
        </p:nvSpPr>
        <p:spPr>
          <a:xfrm>
            <a:off x="525193" y="5309565"/>
            <a:ext cx="11141612" cy="892552"/>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 There is no evidence to support this view. In fact the evidence suggests the opposite is true. </a:t>
            </a:r>
            <a:endParaRPr lang="en-GB" dirty="0">
              <a:latin typeface="SassoonPrimaryInfant" pitchFamily="2" charset="0"/>
            </a:endParaRPr>
          </a:p>
        </p:txBody>
      </p:sp>
    </p:spTree>
    <p:extLst>
      <p:ext uri="{BB962C8B-B14F-4D97-AF65-F5344CB8AC3E}">
        <p14:creationId xmlns:p14="http://schemas.microsoft.com/office/powerpoint/2010/main" val="1540295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60733"/>
            <a:ext cx="9144000" cy="1041009"/>
          </a:xfrm>
        </p:spPr>
        <p:txBody>
          <a:bodyPr>
            <a:normAutofit/>
          </a:bodyPr>
          <a:lstStyle/>
          <a:p>
            <a:r>
              <a:rPr lang="en-GB" dirty="0" smtClean="0">
                <a:latin typeface="SassoonPrimaryInfant" pitchFamily="2" charset="0"/>
              </a:rPr>
              <a:t>Facts and Myths</a:t>
            </a:r>
            <a:endParaRPr lang="en-GB" dirty="0">
              <a:latin typeface="SassoonPrimaryInfant" pitchFamily="2" charset="0"/>
            </a:endParaRPr>
          </a:p>
        </p:txBody>
      </p:sp>
      <p:sp>
        <p:nvSpPr>
          <p:cNvPr id="3" name="Subtitle 2"/>
          <p:cNvSpPr>
            <a:spLocks noGrp="1"/>
          </p:cNvSpPr>
          <p:nvPr>
            <p:ph type="subTitle" idx="1"/>
          </p:nvPr>
        </p:nvSpPr>
        <p:spPr>
          <a:xfrm>
            <a:off x="321212" y="1671985"/>
            <a:ext cx="11549575" cy="540484"/>
          </a:xfrm>
        </p:spPr>
        <p:txBody>
          <a:bodyPr>
            <a:normAutofit/>
          </a:bodyPr>
          <a:lstStyle/>
          <a:p>
            <a:pPr algn="l"/>
            <a:r>
              <a:rPr lang="en-GB" sz="2600" dirty="0">
                <a:latin typeface="SassoonPrimaryInfant" pitchFamily="2" charset="0"/>
              </a:rPr>
              <a:t>7</a:t>
            </a:r>
            <a:r>
              <a:rPr lang="en-GB" sz="2600" dirty="0" smtClean="0">
                <a:latin typeface="SassoonPrimaryInfant" pitchFamily="2" charset="0"/>
              </a:rPr>
              <a:t>. Good RSE teaching leads to more reporting of sexual abuse.</a:t>
            </a: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3"/>
          <p:cNvSpPr/>
          <p:nvPr/>
        </p:nvSpPr>
        <p:spPr>
          <a:xfrm>
            <a:off x="525193" y="2212469"/>
            <a:ext cx="11141612" cy="892552"/>
          </a:xfrm>
          <a:prstGeom prst="rect">
            <a:avLst/>
          </a:prstGeom>
        </p:spPr>
        <p:txBody>
          <a:bodyPr wrap="square">
            <a:spAutoFit/>
          </a:bodyPr>
          <a:lstStyle/>
          <a:p>
            <a:r>
              <a:rPr lang="en-GB" sz="2600" dirty="0" smtClean="0">
                <a:solidFill>
                  <a:schemeClr val="accent6">
                    <a:lumMod val="75000"/>
                  </a:schemeClr>
                </a:solidFill>
                <a:latin typeface="SassoonPrimaryInfant" pitchFamily="2" charset="0"/>
              </a:rPr>
              <a:t>TRUE- </a:t>
            </a:r>
            <a:r>
              <a:rPr lang="en-GB" sz="2600" dirty="0" smtClean="0">
                <a:latin typeface="SassoonPrimaryInfant" pitchFamily="2" charset="0"/>
              </a:rPr>
              <a:t>Children who are taught about sexual abuse are more likely to tell an adult if they had or were experiencing it. </a:t>
            </a:r>
            <a:endParaRPr lang="en-GB" dirty="0">
              <a:latin typeface="SassoonPrimaryInfant" pitchFamily="2" charset="0"/>
            </a:endParaRPr>
          </a:p>
        </p:txBody>
      </p:sp>
      <p:sp>
        <p:nvSpPr>
          <p:cNvPr id="5" name="TextBox 4"/>
          <p:cNvSpPr txBox="1"/>
          <p:nvPr/>
        </p:nvSpPr>
        <p:spPr>
          <a:xfrm>
            <a:off x="321212" y="3297753"/>
            <a:ext cx="11870788" cy="892552"/>
          </a:xfrm>
          <a:prstGeom prst="rect">
            <a:avLst/>
          </a:prstGeom>
          <a:noFill/>
        </p:spPr>
        <p:txBody>
          <a:bodyPr wrap="square" rtlCol="0">
            <a:spAutoFit/>
          </a:bodyPr>
          <a:lstStyle/>
          <a:p>
            <a:r>
              <a:rPr lang="en-GB" sz="2600" dirty="0" smtClean="0">
                <a:latin typeface="SassoonPrimaryInfant" pitchFamily="2" charset="0"/>
              </a:rPr>
              <a:t>8. The best Relationships Education tells young people to abstain from sex until they </a:t>
            </a:r>
            <a:r>
              <a:rPr lang="en-GB" sz="2600" dirty="0" smtClean="0">
                <a:latin typeface="SassoonPrimaryInfant" pitchFamily="2" charset="0"/>
              </a:rPr>
              <a:t>are </a:t>
            </a:r>
            <a:r>
              <a:rPr lang="en-GB" sz="2600" dirty="0" smtClean="0">
                <a:latin typeface="SassoonPrimaryInfant" pitchFamily="2" charset="0"/>
              </a:rPr>
              <a:t>married.</a:t>
            </a:r>
          </a:p>
        </p:txBody>
      </p:sp>
      <p:sp>
        <p:nvSpPr>
          <p:cNvPr id="12" name="Rectangle 11"/>
          <p:cNvSpPr/>
          <p:nvPr/>
        </p:nvSpPr>
        <p:spPr>
          <a:xfrm>
            <a:off x="473599" y="4201957"/>
            <a:ext cx="11141612" cy="892552"/>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 Effective RSE encourages young people to wait until they are ready. Just telling them to say no has little effect on changing behaviour. </a:t>
            </a:r>
            <a:endParaRPr lang="en-GB" dirty="0">
              <a:latin typeface="SassoonPrimaryInfant" pitchFamily="2" charset="0"/>
            </a:endParaRPr>
          </a:p>
        </p:txBody>
      </p:sp>
    </p:spTree>
    <p:extLst>
      <p:ext uri="{BB962C8B-B14F-4D97-AF65-F5344CB8AC3E}">
        <p14:creationId xmlns:p14="http://schemas.microsoft.com/office/powerpoint/2010/main" val="284876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60733"/>
            <a:ext cx="9144000" cy="1041009"/>
          </a:xfrm>
        </p:spPr>
        <p:txBody>
          <a:bodyPr>
            <a:normAutofit/>
          </a:bodyPr>
          <a:lstStyle/>
          <a:p>
            <a:r>
              <a:rPr lang="en-GB" dirty="0" smtClean="0">
                <a:latin typeface="SassoonPrimaryInfant" pitchFamily="2" charset="0"/>
              </a:rPr>
              <a:t>Facts and Myths</a:t>
            </a:r>
            <a:endParaRPr lang="en-GB" dirty="0">
              <a:latin typeface="SassoonPrimaryInfant" pitchFamily="2" charset="0"/>
            </a:endParaRPr>
          </a:p>
        </p:txBody>
      </p:sp>
      <p:sp>
        <p:nvSpPr>
          <p:cNvPr id="3" name="Subtitle 2"/>
          <p:cNvSpPr>
            <a:spLocks noGrp="1"/>
          </p:cNvSpPr>
          <p:nvPr>
            <p:ph type="subTitle" idx="1"/>
          </p:nvPr>
        </p:nvSpPr>
        <p:spPr>
          <a:xfrm>
            <a:off x="321212" y="1671985"/>
            <a:ext cx="11549575" cy="540484"/>
          </a:xfrm>
        </p:spPr>
        <p:txBody>
          <a:bodyPr>
            <a:normAutofit/>
          </a:bodyPr>
          <a:lstStyle/>
          <a:p>
            <a:pPr algn="l"/>
            <a:r>
              <a:rPr lang="en-GB" sz="2600" dirty="0" smtClean="0">
                <a:latin typeface="SassoonPrimaryInfant" pitchFamily="2" charset="0"/>
              </a:rPr>
              <a:t>9. 2% of girls do not learn about periods before they start. </a:t>
            </a: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3"/>
          <p:cNvSpPr/>
          <p:nvPr/>
        </p:nvSpPr>
        <p:spPr>
          <a:xfrm>
            <a:off x="525193" y="2212469"/>
            <a:ext cx="11141612" cy="492443"/>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it’s nearly 25%</a:t>
            </a:r>
            <a:r>
              <a:rPr lang="en-GB" sz="2600" dirty="0" smtClean="0">
                <a:solidFill>
                  <a:schemeClr val="accent6">
                    <a:lumMod val="75000"/>
                  </a:schemeClr>
                </a:solidFill>
                <a:latin typeface="SassoonPrimaryInfant" pitchFamily="2" charset="0"/>
              </a:rPr>
              <a:t> </a:t>
            </a:r>
            <a:endParaRPr lang="en-GB" dirty="0">
              <a:solidFill>
                <a:srgbClr val="FF0000"/>
              </a:solidFill>
              <a:latin typeface="SassoonPrimaryInfant" pitchFamily="2" charset="0"/>
            </a:endParaRPr>
          </a:p>
        </p:txBody>
      </p:sp>
      <p:sp>
        <p:nvSpPr>
          <p:cNvPr id="5" name="TextBox 4"/>
          <p:cNvSpPr txBox="1"/>
          <p:nvPr/>
        </p:nvSpPr>
        <p:spPr>
          <a:xfrm>
            <a:off x="321212" y="2960991"/>
            <a:ext cx="10510057" cy="492443"/>
          </a:xfrm>
          <a:prstGeom prst="rect">
            <a:avLst/>
          </a:prstGeom>
          <a:noFill/>
        </p:spPr>
        <p:txBody>
          <a:bodyPr wrap="none" rtlCol="0">
            <a:spAutoFit/>
          </a:bodyPr>
          <a:lstStyle/>
          <a:p>
            <a:r>
              <a:rPr lang="en-GB" sz="2600" dirty="0" smtClean="0">
                <a:latin typeface="SassoonPrimaryInfant" pitchFamily="2" charset="0"/>
              </a:rPr>
              <a:t>10. 10% of boys do not learn about wet dreams until they experience them.</a:t>
            </a:r>
          </a:p>
        </p:txBody>
      </p:sp>
      <p:sp>
        <p:nvSpPr>
          <p:cNvPr id="12" name="Rectangle 11"/>
          <p:cNvSpPr/>
          <p:nvPr/>
        </p:nvSpPr>
        <p:spPr>
          <a:xfrm>
            <a:off x="525193" y="3516848"/>
            <a:ext cx="11141612" cy="492443"/>
          </a:xfrm>
          <a:prstGeom prst="rect">
            <a:avLst/>
          </a:prstGeom>
        </p:spPr>
        <p:txBody>
          <a:bodyPr wrap="square">
            <a:spAutoFit/>
          </a:bodyPr>
          <a:lstStyle/>
          <a:p>
            <a:r>
              <a:rPr lang="en-GB" sz="2600" dirty="0" smtClean="0">
                <a:solidFill>
                  <a:srgbClr val="FF0000"/>
                </a:solidFill>
                <a:latin typeface="SassoonPrimaryInfant" pitchFamily="2" charset="0"/>
              </a:rPr>
              <a:t>FALSE </a:t>
            </a:r>
            <a:r>
              <a:rPr lang="en-GB" sz="2600" dirty="0" smtClean="0">
                <a:latin typeface="SassoonPrimaryInfant" pitchFamily="2" charset="0"/>
              </a:rPr>
              <a:t>– it’s 38%</a:t>
            </a:r>
            <a:endParaRPr lang="en-GB" dirty="0">
              <a:latin typeface="SassoonPrimaryInfant" pitchFamily="2" charset="0"/>
            </a:endParaRPr>
          </a:p>
        </p:txBody>
      </p:sp>
    </p:spTree>
    <p:extLst>
      <p:ext uri="{BB962C8B-B14F-4D97-AF65-F5344CB8AC3E}">
        <p14:creationId xmlns:p14="http://schemas.microsoft.com/office/powerpoint/2010/main" val="3088469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The requirements</a:t>
            </a:r>
            <a:endParaRPr lang="en-GB" sz="5400" dirty="0">
              <a:latin typeface="SassoonPrimaryInfant" pitchFamily="2" charset="0"/>
            </a:endParaRPr>
          </a:p>
        </p:txBody>
      </p:sp>
      <p:sp>
        <p:nvSpPr>
          <p:cNvPr id="11" name="Subtitle 10"/>
          <p:cNvSpPr>
            <a:spLocks noGrp="1"/>
          </p:cNvSpPr>
          <p:nvPr>
            <p:ph idx="1"/>
          </p:nvPr>
        </p:nvSpPr>
        <p:spPr/>
        <p:txBody>
          <a:bodyPr>
            <a:normAutofit fontScale="55000" lnSpcReduction="20000"/>
          </a:bodyPr>
          <a:lstStyle/>
          <a:p>
            <a:pPr marL="342900" indent="-342900">
              <a:lnSpc>
                <a:spcPct val="120000"/>
              </a:lnSpc>
              <a:spcAft>
                <a:spcPts val="1000"/>
              </a:spcAft>
            </a:pPr>
            <a:r>
              <a:rPr lang="en-GB" sz="3600" dirty="0" smtClean="0">
                <a:latin typeface="SassoonPrimaryInfant" pitchFamily="2" charset="0"/>
              </a:rPr>
              <a:t>The Department for Education published</a:t>
            </a:r>
            <a:r>
              <a:rPr lang="en-GB" sz="3600" b="1" u="sng" dirty="0" smtClean="0">
                <a:latin typeface="SassoonPrimaryInfant" pitchFamily="2" charset="0"/>
              </a:rPr>
              <a:t> </a:t>
            </a:r>
            <a:r>
              <a:rPr lang="en-GB" sz="3600" b="1" u="sng" dirty="0" smtClean="0">
                <a:latin typeface="SassoonPrimaryInfant" pitchFamily="2" charset="0"/>
                <a:hlinkClick r:id="rId3"/>
              </a:rPr>
              <a:t>statutory guidance for Health Education, Relationships Education and RSE</a:t>
            </a:r>
            <a:r>
              <a:rPr lang="en-GB" sz="3600" dirty="0" smtClean="0">
                <a:latin typeface="SassoonPrimaryInfant" pitchFamily="2" charset="0"/>
              </a:rPr>
              <a:t> in June 2019. </a:t>
            </a:r>
            <a:endParaRPr lang="en-GB" sz="3600" dirty="0" smtClean="0">
              <a:latin typeface="SassoonPrimaryInfant" pitchFamily="2" charset="0"/>
            </a:endParaRPr>
          </a:p>
          <a:p>
            <a:pPr marL="342900" indent="-342900">
              <a:lnSpc>
                <a:spcPct val="120000"/>
              </a:lnSpc>
              <a:spcAft>
                <a:spcPts val="1000"/>
              </a:spcAft>
            </a:pPr>
            <a:r>
              <a:rPr lang="en-GB" sz="3600" dirty="0" smtClean="0">
                <a:latin typeface="SassoonPrimaryInfant" pitchFamily="2" charset="0"/>
              </a:rPr>
              <a:t>It </a:t>
            </a:r>
            <a:r>
              <a:rPr lang="en-GB" sz="3600" dirty="0">
                <a:latin typeface="SassoonPrimaryInfant" pitchFamily="2" charset="0"/>
              </a:rPr>
              <a:t>is mandatory for primary schools to teach Relationships Education and Health Education and are strongly encouraged to teach Sex Education by the Department for </a:t>
            </a:r>
            <a:r>
              <a:rPr lang="en-GB" sz="3600" dirty="0" smtClean="0">
                <a:latin typeface="SassoonPrimaryInfant" pitchFamily="2" charset="0"/>
              </a:rPr>
              <a:t>Education</a:t>
            </a:r>
            <a:r>
              <a:rPr lang="en-GB" sz="3600" dirty="0" smtClean="0">
                <a:latin typeface="SassoonPrimaryInfant" pitchFamily="2" charset="0"/>
              </a:rPr>
              <a:t>- Summer </a:t>
            </a:r>
            <a:r>
              <a:rPr lang="en-GB" sz="3600" dirty="0">
                <a:latin typeface="SassoonPrimaryInfant" pitchFamily="2" charset="0"/>
              </a:rPr>
              <a:t>term 2021 </a:t>
            </a:r>
            <a:endParaRPr lang="en-GB" sz="3600" dirty="0" smtClean="0">
              <a:latin typeface="SassoonPrimaryInfant" pitchFamily="2" charset="0"/>
            </a:endParaRPr>
          </a:p>
          <a:p>
            <a:pPr marL="342900" indent="-342900">
              <a:lnSpc>
                <a:spcPct val="120000"/>
              </a:lnSpc>
              <a:spcAft>
                <a:spcPts val="1000"/>
              </a:spcAft>
            </a:pPr>
            <a:r>
              <a:rPr lang="en-GB" sz="3600" dirty="0" smtClean="0">
                <a:latin typeface="SassoonPrimaryInfant" pitchFamily="2" charset="0"/>
              </a:rPr>
              <a:t>The </a:t>
            </a:r>
            <a:r>
              <a:rPr lang="en-GB" sz="3600" dirty="0" smtClean="0">
                <a:latin typeface="SassoonPrimaryInfant" pitchFamily="2" charset="0"/>
              </a:rPr>
              <a:t>policy aims to ensure that every child is guaranteed a PSHE education that covers mental health and wellbeing, physical health (including healthy lifestyles and first aid) and learning about safe, healthy relationships, including understanding consent and negotiating life online</a:t>
            </a:r>
            <a:r>
              <a:rPr lang="en-GB" sz="3600" dirty="0" smtClean="0">
                <a:latin typeface="SassoonPrimaryInfant" pitchFamily="2" charset="0"/>
              </a:rPr>
              <a:t>.</a:t>
            </a:r>
          </a:p>
          <a:p>
            <a:pPr marL="342900" indent="-342900">
              <a:lnSpc>
                <a:spcPct val="120000"/>
              </a:lnSpc>
              <a:spcAft>
                <a:spcPts val="1000"/>
              </a:spcAft>
            </a:pPr>
            <a:r>
              <a:rPr lang="en-GB" sz="3600" b="1" dirty="0">
                <a:latin typeface="SassoonPrimaryInfant" pitchFamily="2" charset="0"/>
              </a:rPr>
              <a:t>We </a:t>
            </a:r>
            <a:r>
              <a:rPr lang="en-GB" sz="3600" b="1" dirty="0" smtClean="0">
                <a:latin typeface="SassoonPrimaryInfant" pitchFamily="2" charset="0"/>
              </a:rPr>
              <a:t>started delivering our RSE curriculum in Spring 2021. We aim to complete the RSE unit in the summer term but this varies depending upon the cohort.  </a:t>
            </a:r>
            <a:endParaRPr lang="en-GB" sz="3600" b="1" dirty="0">
              <a:latin typeface="SassoonPrimaryInfant" pitchFamily="2" charset="0"/>
            </a:endParaRPr>
          </a:p>
          <a:p>
            <a:pPr marL="342900" indent="-342900">
              <a:lnSpc>
                <a:spcPct val="120000"/>
              </a:lnSpc>
              <a:spcAft>
                <a:spcPts val="1000"/>
              </a:spcAft>
            </a:pPr>
            <a:endParaRPr lang="en-GB" sz="3600" dirty="0" smtClean="0">
              <a:latin typeface="SassoonPrimaryInfant" pitchFamily="2" charset="0"/>
            </a:endParaRPr>
          </a:p>
          <a:p>
            <a:pPr marL="342900" indent="-342900"/>
            <a:endParaRPr lang="en-GB" sz="3600" dirty="0">
              <a:latin typeface="SassoonPrimaryInfant" pitchFamily="2" charset="0"/>
            </a:endParaRPr>
          </a:p>
          <a:p>
            <a:pPr marL="342900" indent="-342900"/>
            <a:endParaRPr lang="en-GB" sz="2600" dirty="0" smtClean="0">
              <a:latin typeface="SassoonPrimaryInfant" pitchFamily="2" charset="0"/>
            </a:endParaRPr>
          </a:p>
        </p:txBody>
      </p:sp>
      <p:pic>
        <p:nvPicPr>
          <p:cNvPr id="7" name="Picture 6"/>
          <p:cNvPicPr/>
          <p:nvPr/>
        </p:nvPicPr>
        <p:blipFill>
          <a:blip r:embed="rId4"/>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5"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5"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59958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Effect transition="in" filter="fade">
                                      <p:cBhvr>
                                        <p:cTn id="14" dur="1000"/>
                                        <p:tgtEl>
                                          <p:spTgt spid="11">
                                            <p:txEl>
                                              <p:pRg st="1" end="1"/>
                                            </p:txEl>
                                          </p:spTgt>
                                        </p:tgtEl>
                                      </p:cBhvr>
                                    </p:animEffect>
                                    <p:anim calcmode="lin" valueType="num">
                                      <p:cBhvr>
                                        <p:cTn id="15"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1000"/>
                                        <p:tgtEl>
                                          <p:spTgt spid="11">
                                            <p:txEl>
                                              <p:pRg st="2" end="2"/>
                                            </p:txEl>
                                          </p:spTgt>
                                        </p:tgtEl>
                                      </p:cBhvr>
                                    </p:animEffect>
                                    <p:anim calcmode="lin" valueType="num">
                                      <p:cBhvr>
                                        <p:cTn id="22"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fade">
                                      <p:cBhvr>
                                        <p:cTn id="28" dur="1000"/>
                                        <p:tgtEl>
                                          <p:spTgt spid="11">
                                            <p:txEl>
                                              <p:pRg st="3" end="3"/>
                                            </p:txEl>
                                          </p:spTgt>
                                        </p:tgtEl>
                                      </p:cBhvr>
                                    </p:animEffect>
                                    <p:anim calcmode="lin" valueType="num">
                                      <p:cBhvr>
                                        <p:cTn id="29"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SCARF</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lstStyle/>
          <a:p>
            <a:pPr marL="0" indent="0" algn="ctr">
              <a:buNone/>
            </a:pPr>
            <a:r>
              <a:rPr lang="en-GB" dirty="0" smtClean="0">
                <a:latin typeface="SassoonPrimaryInfant" pitchFamily="2" charset="0"/>
              </a:rPr>
              <a:t>Safety, Caring, Achievement, Resilience and Friendship </a:t>
            </a:r>
          </a:p>
          <a:p>
            <a:pPr marL="0" indent="0" algn="ctr">
              <a:buNone/>
            </a:pPr>
            <a:endParaRPr lang="en-GB" dirty="0"/>
          </a:p>
        </p:txBody>
      </p:sp>
      <p:sp>
        <p:nvSpPr>
          <p:cNvPr id="2" name="Rectangle 1"/>
          <p:cNvSpPr/>
          <p:nvPr/>
        </p:nvSpPr>
        <p:spPr>
          <a:xfrm>
            <a:off x="838199" y="2442448"/>
            <a:ext cx="10619581" cy="2335576"/>
          </a:xfrm>
          <a:prstGeom prst="rect">
            <a:avLst/>
          </a:prstGeom>
        </p:spPr>
        <p:txBody>
          <a:bodyPr wrap="square">
            <a:spAutoFit/>
          </a:bodyPr>
          <a:lstStyle/>
          <a:p>
            <a:pPr algn="ctr">
              <a:lnSpc>
                <a:spcPct val="107000"/>
              </a:lnSpc>
              <a:spcAft>
                <a:spcPts val="800"/>
              </a:spcAft>
            </a:pPr>
            <a:r>
              <a:rPr lang="en-GB" sz="2600" dirty="0">
                <a:latin typeface="SassoonPrimaryInfant" pitchFamily="2" charset="0"/>
                <a:ea typeface="Times New Roman" panose="02020603050405020304" pitchFamily="18" charset="0"/>
                <a:cs typeface="Times New Roman" panose="02020603050405020304" pitchFamily="18" charset="0"/>
              </a:rPr>
              <a:t>Coram Life Education is the leading UK provider of relationships, health, wellbeing, and drugs education.</a:t>
            </a:r>
            <a:endParaRPr lang="en-GB" sz="2600" dirty="0">
              <a:latin typeface="SassoonPrimaryInfant" pitchFamily="2" charset="0"/>
              <a:ea typeface="Calibri" panose="020F0502020204030204" pitchFamily="34" charset="0"/>
              <a:cs typeface="Times New Roman" panose="02020603050405020304" pitchFamily="18" charset="0"/>
            </a:endParaRPr>
          </a:p>
          <a:p>
            <a:pPr algn="ctr">
              <a:lnSpc>
                <a:spcPct val="107000"/>
              </a:lnSpc>
              <a:spcAft>
                <a:spcPts val="800"/>
              </a:spcAft>
            </a:pPr>
            <a:r>
              <a:rPr lang="en-GB" sz="2600" dirty="0">
                <a:latin typeface="SassoonPrimaryInfant" pitchFamily="2" charset="0"/>
                <a:ea typeface="Times New Roman" panose="02020603050405020304" pitchFamily="18" charset="0"/>
                <a:cs typeface="Times New Roman" panose="02020603050405020304" pitchFamily="18" charset="0"/>
              </a:rPr>
              <a:t>Trained Educators use evidence-based, interactive, engaging methods and resources to provide memorable learning experiences for 1 in 10 children in England and Scotland.</a:t>
            </a:r>
            <a:endParaRPr lang="en-GB" sz="2600" dirty="0">
              <a:effectLst/>
              <a:latin typeface="SassoonPrimaryInfant" pitchFamily="2" charset="0"/>
              <a:ea typeface="Calibri" panose="020F0502020204030204" pitchFamily="34" charset="0"/>
              <a:cs typeface="Times New Roman" panose="02020603050405020304" pitchFamily="18" charset="0"/>
            </a:endParaRPr>
          </a:p>
        </p:txBody>
      </p:sp>
      <p:pic>
        <p:nvPicPr>
          <p:cNvPr id="11" name="Picture 10"/>
          <p:cNvPicPr/>
          <p:nvPr/>
        </p:nvPicPr>
        <p:blipFill>
          <a:blip r:embed="rId5" cstate="print">
            <a:extLst>
              <a:ext uri="{28A0092B-C50C-407E-A947-70E740481C1C}">
                <a14:useLocalDpi xmlns:a14="http://schemas.microsoft.com/office/drawing/2010/main" val="0"/>
              </a:ext>
            </a:extLst>
          </a:blip>
          <a:stretch>
            <a:fillRect/>
          </a:stretch>
        </p:blipFill>
        <p:spPr>
          <a:xfrm>
            <a:off x="4062412" y="4914564"/>
            <a:ext cx="4067175" cy="993140"/>
          </a:xfrm>
          <a:prstGeom prst="rect">
            <a:avLst/>
          </a:prstGeom>
        </p:spPr>
      </p:pic>
    </p:spTree>
    <p:extLst>
      <p:ext uri="{BB962C8B-B14F-4D97-AF65-F5344CB8AC3E}">
        <p14:creationId xmlns:p14="http://schemas.microsoft.com/office/powerpoint/2010/main" val="3192132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SCARF</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lstStyle/>
          <a:p>
            <a:pPr marL="0" indent="0" algn="ctr">
              <a:buNone/>
            </a:pPr>
            <a:r>
              <a:rPr lang="en-GB" dirty="0" smtClean="0">
                <a:latin typeface="SassoonPrimaryInfant" pitchFamily="2" charset="0"/>
              </a:rPr>
              <a:t>Safety, Caring, Achievement, Resilience and Friendship </a:t>
            </a:r>
          </a:p>
          <a:p>
            <a:pPr marL="0" indent="0" algn="ctr">
              <a:buNone/>
            </a:pPr>
            <a:endParaRPr lang="en-GB" dirty="0"/>
          </a:p>
        </p:txBody>
      </p:sp>
      <p:sp>
        <p:nvSpPr>
          <p:cNvPr id="2" name="Rectangle 1"/>
          <p:cNvSpPr/>
          <p:nvPr/>
        </p:nvSpPr>
        <p:spPr>
          <a:xfrm>
            <a:off x="838200" y="2210514"/>
            <a:ext cx="10619581" cy="3046988"/>
          </a:xfrm>
          <a:prstGeom prst="rect">
            <a:avLst/>
          </a:prstGeom>
        </p:spPr>
        <p:txBody>
          <a:bodyPr wrap="square">
            <a:spAutoFit/>
          </a:bodyPr>
          <a:lstStyle/>
          <a:p>
            <a:pPr algn="ctr"/>
            <a:r>
              <a:rPr lang="en-GB" sz="2400" b="1" dirty="0">
                <a:latin typeface="SassoonPrimaryInfant" pitchFamily="2" charset="0"/>
              </a:rPr>
              <a:t>What children experience</a:t>
            </a:r>
            <a:endParaRPr lang="en-GB" sz="2400" dirty="0">
              <a:latin typeface="SassoonPrimaryInfant" pitchFamily="2" charset="0"/>
            </a:endParaRPr>
          </a:p>
          <a:p>
            <a:pPr algn="ctr"/>
            <a:r>
              <a:rPr lang="en-GB" sz="2400" dirty="0">
                <a:latin typeface="SassoonPrimaryInfant" pitchFamily="2" charset="0"/>
              </a:rPr>
              <a:t>Children’s experience of Coram Life Education’s sessions is fun, engaging and memorable. Children meet Harold, our giraffe puppet mascot (‘Healthy Harold’). They have discussions and watch short films about healthy eating, legal and illegal drugs and their effects, the body and how it works, and friendships and their influence. They begin to understand the impact of their choices and behaviours on every aspect of their health and wellbeing – and learn the skills and information needed to make positive, informed health choices.</a:t>
            </a:r>
          </a:p>
        </p:txBody>
      </p:sp>
      <p:pic>
        <p:nvPicPr>
          <p:cNvPr id="11" name="Picture 10"/>
          <p:cNvPicPr/>
          <p:nvPr/>
        </p:nvPicPr>
        <p:blipFill>
          <a:blip r:embed="rId4" cstate="print">
            <a:extLst>
              <a:ext uri="{28A0092B-C50C-407E-A947-70E740481C1C}">
                <a14:useLocalDpi xmlns:a14="http://schemas.microsoft.com/office/drawing/2010/main" val="0"/>
              </a:ext>
            </a:extLst>
          </a:blip>
          <a:stretch>
            <a:fillRect/>
          </a:stretch>
        </p:blipFill>
        <p:spPr>
          <a:xfrm>
            <a:off x="4375292" y="5555644"/>
            <a:ext cx="3545396" cy="804813"/>
          </a:xfrm>
          <a:prstGeom prst="rect">
            <a:avLst/>
          </a:prstGeom>
        </p:spPr>
      </p:pic>
      <p:pic>
        <p:nvPicPr>
          <p:cNvPr id="3" name="Picture 2"/>
          <p:cNvPicPr>
            <a:picLocks noChangeAspect="1"/>
          </p:cNvPicPr>
          <p:nvPr/>
        </p:nvPicPr>
        <p:blipFill>
          <a:blip r:embed="rId5"/>
          <a:stretch>
            <a:fillRect/>
          </a:stretch>
        </p:blipFill>
        <p:spPr>
          <a:xfrm>
            <a:off x="154675" y="128296"/>
            <a:ext cx="2091950" cy="1430044"/>
          </a:xfrm>
          <a:prstGeom prst="rect">
            <a:avLst/>
          </a:prstGeom>
        </p:spPr>
      </p:pic>
    </p:spTree>
    <p:extLst>
      <p:ext uri="{BB962C8B-B14F-4D97-AF65-F5344CB8AC3E}">
        <p14:creationId xmlns:p14="http://schemas.microsoft.com/office/powerpoint/2010/main" val="28707549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SCARF</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lstStyle/>
          <a:p>
            <a:pPr marL="0" indent="0" algn="ctr">
              <a:buNone/>
            </a:pPr>
            <a:r>
              <a:rPr lang="en-GB" dirty="0" smtClean="0">
                <a:latin typeface="SassoonPrimaryInfant" pitchFamily="2" charset="0"/>
              </a:rPr>
              <a:t>Safety, Caring, Achievement, Resilience and Friendship </a:t>
            </a:r>
          </a:p>
          <a:p>
            <a:pPr marL="0" indent="0" algn="ctr">
              <a:buNone/>
            </a:pPr>
            <a:endParaRPr lang="en-GB" dirty="0"/>
          </a:p>
        </p:txBody>
      </p:sp>
      <p:sp>
        <p:nvSpPr>
          <p:cNvPr id="2" name="Rectangle 1"/>
          <p:cNvSpPr/>
          <p:nvPr/>
        </p:nvSpPr>
        <p:spPr>
          <a:xfrm>
            <a:off x="838200" y="2210514"/>
            <a:ext cx="10619581" cy="3046988"/>
          </a:xfrm>
          <a:prstGeom prst="rect">
            <a:avLst/>
          </a:prstGeom>
        </p:spPr>
        <p:txBody>
          <a:bodyPr wrap="square">
            <a:spAutoFit/>
          </a:bodyPr>
          <a:lstStyle/>
          <a:p>
            <a:pPr algn="ctr"/>
            <a:r>
              <a:rPr lang="en-US" sz="2400" b="1" dirty="0">
                <a:latin typeface="SassoonPrimaryInfant" pitchFamily="2" charset="0"/>
              </a:rPr>
              <a:t>What will my child learn in SCARF lessons</a:t>
            </a:r>
            <a:r>
              <a:rPr lang="en-US" sz="2400" b="1" dirty="0" smtClean="0">
                <a:latin typeface="SassoonPrimaryInfant" pitchFamily="2" charset="0"/>
              </a:rPr>
              <a:t>?</a:t>
            </a:r>
          </a:p>
          <a:p>
            <a:endParaRPr lang="en-GB" sz="2400" dirty="0">
              <a:latin typeface="SassoonPrimaryInfant" pitchFamily="2" charset="0"/>
            </a:endParaRPr>
          </a:p>
          <a:p>
            <a:pPr algn="ctr"/>
            <a:r>
              <a:rPr lang="en-US" sz="2400" dirty="0" smtClean="0">
                <a:latin typeface="SassoonPrimaryInfant" pitchFamily="2" charset="0"/>
              </a:rPr>
              <a:t>Me </a:t>
            </a:r>
            <a:r>
              <a:rPr lang="en-US" sz="2400" dirty="0">
                <a:latin typeface="SassoonPrimaryInfant" pitchFamily="2" charset="0"/>
              </a:rPr>
              <a:t>and My Relationships</a:t>
            </a:r>
            <a:endParaRPr lang="en-GB" sz="2400" dirty="0">
              <a:latin typeface="SassoonPrimaryInfant" pitchFamily="2" charset="0"/>
            </a:endParaRPr>
          </a:p>
          <a:p>
            <a:pPr algn="ctr"/>
            <a:r>
              <a:rPr lang="en-US" sz="2400" dirty="0" smtClean="0">
                <a:latin typeface="SassoonPrimaryInfant" pitchFamily="2" charset="0"/>
              </a:rPr>
              <a:t>Valuing </a:t>
            </a:r>
            <a:r>
              <a:rPr lang="en-US" sz="2400" dirty="0">
                <a:latin typeface="SassoonPrimaryInfant" pitchFamily="2" charset="0"/>
              </a:rPr>
              <a:t>Difference </a:t>
            </a:r>
            <a:endParaRPr lang="en-GB" sz="2400" dirty="0">
              <a:latin typeface="SassoonPrimaryInfant" pitchFamily="2" charset="0"/>
            </a:endParaRPr>
          </a:p>
          <a:p>
            <a:pPr algn="ctr"/>
            <a:r>
              <a:rPr lang="en-US" sz="2400" dirty="0" smtClean="0">
                <a:latin typeface="SassoonPrimaryInfant" pitchFamily="2" charset="0"/>
              </a:rPr>
              <a:t>Keeping </a:t>
            </a:r>
            <a:r>
              <a:rPr lang="en-US" sz="2400" dirty="0">
                <a:latin typeface="SassoonPrimaryInfant" pitchFamily="2" charset="0"/>
              </a:rPr>
              <a:t>Myself Safe </a:t>
            </a:r>
            <a:endParaRPr lang="en-GB" sz="2400" dirty="0">
              <a:latin typeface="SassoonPrimaryInfant" pitchFamily="2" charset="0"/>
            </a:endParaRPr>
          </a:p>
          <a:p>
            <a:pPr algn="ctr"/>
            <a:r>
              <a:rPr lang="en-US" sz="2400" dirty="0" smtClean="0">
                <a:latin typeface="SassoonPrimaryInfant" pitchFamily="2" charset="0"/>
              </a:rPr>
              <a:t>Rights </a:t>
            </a:r>
            <a:r>
              <a:rPr lang="en-US" sz="2400" dirty="0">
                <a:latin typeface="SassoonPrimaryInfant" pitchFamily="2" charset="0"/>
              </a:rPr>
              <a:t>and Responsibilities </a:t>
            </a:r>
            <a:endParaRPr lang="en-GB" sz="2400" dirty="0">
              <a:latin typeface="SassoonPrimaryInfant" pitchFamily="2" charset="0"/>
            </a:endParaRPr>
          </a:p>
          <a:p>
            <a:pPr algn="ctr"/>
            <a:r>
              <a:rPr lang="en-US" sz="2400" dirty="0" smtClean="0">
                <a:latin typeface="SassoonPrimaryInfant" pitchFamily="2" charset="0"/>
              </a:rPr>
              <a:t>Being </a:t>
            </a:r>
            <a:r>
              <a:rPr lang="en-US" sz="2400" dirty="0">
                <a:latin typeface="SassoonPrimaryInfant" pitchFamily="2" charset="0"/>
              </a:rPr>
              <a:t>My Best </a:t>
            </a:r>
            <a:endParaRPr lang="en-GB" sz="2400" dirty="0">
              <a:latin typeface="SassoonPrimaryInfant" pitchFamily="2" charset="0"/>
            </a:endParaRPr>
          </a:p>
          <a:p>
            <a:pPr algn="ctr"/>
            <a:r>
              <a:rPr lang="en-US" sz="2400" dirty="0" smtClean="0">
                <a:latin typeface="SassoonPrimaryInfant" pitchFamily="2" charset="0"/>
              </a:rPr>
              <a:t>Growing </a:t>
            </a:r>
            <a:r>
              <a:rPr lang="en-US" sz="2400" dirty="0">
                <a:latin typeface="SassoonPrimaryInfant" pitchFamily="2" charset="0"/>
              </a:rPr>
              <a:t>and Changing </a:t>
            </a:r>
            <a:endParaRPr lang="en-GB" sz="2400" dirty="0">
              <a:latin typeface="SassoonPrimaryInfant" pitchFamily="2" charset="0"/>
            </a:endParaRPr>
          </a:p>
        </p:txBody>
      </p:sp>
      <p:pic>
        <p:nvPicPr>
          <p:cNvPr id="11" name="Picture 10"/>
          <p:cNvPicPr/>
          <p:nvPr/>
        </p:nvPicPr>
        <p:blipFill>
          <a:blip r:embed="rId5" cstate="print">
            <a:extLst>
              <a:ext uri="{28A0092B-C50C-407E-A947-70E740481C1C}">
                <a14:useLocalDpi xmlns:a14="http://schemas.microsoft.com/office/drawing/2010/main" val="0"/>
              </a:ext>
            </a:extLst>
          </a:blip>
          <a:stretch>
            <a:fillRect/>
          </a:stretch>
        </p:blipFill>
        <p:spPr>
          <a:xfrm>
            <a:off x="4062412" y="5413107"/>
            <a:ext cx="4067175" cy="993140"/>
          </a:xfrm>
          <a:prstGeom prst="rect">
            <a:avLst/>
          </a:prstGeom>
        </p:spPr>
      </p:pic>
    </p:spTree>
    <p:extLst>
      <p:ext uri="{BB962C8B-B14F-4D97-AF65-F5344CB8AC3E}">
        <p14:creationId xmlns:p14="http://schemas.microsoft.com/office/powerpoint/2010/main" val="2027083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Nursery</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p:cNvPicPr>
            <a:picLocks noChangeAspect="1"/>
          </p:cNvPicPr>
          <p:nvPr/>
        </p:nvPicPr>
        <p:blipFill>
          <a:blip r:embed="rId4"/>
          <a:stretch>
            <a:fillRect/>
          </a:stretch>
        </p:blipFill>
        <p:spPr>
          <a:xfrm>
            <a:off x="1271918" y="2205838"/>
            <a:ext cx="4241914" cy="2671703"/>
          </a:xfrm>
          <a:prstGeom prst="rect">
            <a:avLst/>
          </a:prstGeom>
        </p:spPr>
      </p:pic>
      <p:pic>
        <p:nvPicPr>
          <p:cNvPr id="4" name="Picture 3"/>
          <p:cNvPicPr>
            <a:picLocks noChangeAspect="1"/>
          </p:cNvPicPr>
          <p:nvPr/>
        </p:nvPicPr>
        <p:blipFill>
          <a:blip r:embed="rId5"/>
          <a:stretch>
            <a:fillRect/>
          </a:stretch>
        </p:blipFill>
        <p:spPr>
          <a:xfrm>
            <a:off x="6178008" y="2315566"/>
            <a:ext cx="4511327" cy="2443636"/>
          </a:xfrm>
          <a:prstGeom prst="rect">
            <a:avLst/>
          </a:prstGeom>
        </p:spPr>
      </p:pic>
    </p:spTree>
    <p:extLst>
      <p:ext uri="{BB962C8B-B14F-4D97-AF65-F5344CB8AC3E}">
        <p14:creationId xmlns:p14="http://schemas.microsoft.com/office/powerpoint/2010/main" val="13311417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Reception</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p:nvPicPr>
        <p:blipFill>
          <a:blip r:embed="rId4"/>
          <a:stretch>
            <a:fillRect/>
          </a:stretch>
        </p:blipFill>
        <p:spPr>
          <a:xfrm>
            <a:off x="1917747" y="1690688"/>
            <a:ext cx="8647089" cy="4703233"/>
          </a:xfrm>
          <a:prstGeom prst="rect">
            <a:avLst/>
          </a:prstGeom>
        </p:spPr>
      </p:pic>
    </p:spTree>
    <p:extLst>
      <p:ext uri="{BB962C8B-B14F-4D97-AF65-F5344CB8AC3E}">
        <p14:creationId xmlns:p14="http://schemas.microsoft.com/office/powerpoint/2010/main" val="3903168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Year 1</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p:cNvPicPr>
            <a:picLocks noChangeAspect="1"/>
          </p:cNvPicPr>
          <p:nvPr/>
        </p:nvPicPr>
        <p:blipFill>
          <a:blip r:embed="rId4"/>
          <a:stretch>
            <a:fillRect/>
          </a:stretch>
        </p:blipFill>
        <p:spPr>
          <a:xfrm>
            <a:off x="2114916" y="1690688"/>
            <a:ext cx="8144746" cy="4448908"/>
          </a:xfrm>
          <a:prstGeom prst="rect">
            <a:avLst/>
          </a:prstGeom>
        </p:spPr>
      </p:pic>
    </p:spTree>
    <p:extLst>
      <p:ext uri="{BB962C8B-B14F-4D97-AF65-F5344CB8AC3E}">
        <p14:creationId xmlns:p14="http://schemas.microsoft.com/office/powerpoint/2010/main" val="41597133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Year 2</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p:nvPicPr>
        <p:blipFill>
          <a:blip r:embed="rId4"/>
          <a:stretch>
            <a:fillRect/>
          </a:stretch>
        </p:blipFill>
        <p:spPr>
          <a:xfrm>
            <a:off x="2004728" y="1577266"/>
            <a:ext cx="8182544" cy="4509969"/>
          </a:xfrm>
          <a:prstGeom prst="rect">
            <a:avLst/>
          </a:prstGeom>
        </p:spPr>
      </p:pic>
    </p:spTree>
    <p:extLst>
      <p:ext uri="{BB962C8B-B14F-4D97-AF65-F5344CB8AC3E}">
        <p14:creationId xmlns:p14="http://schemas.microsoft.com/office/powerpoint/2010/main" val="7590791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Year 3</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p:cNvPicPr>
            <a:picLocks noChangeAspect="1"/>
          </p:cNvPicPr>
          <p:nvPr/>
        </p:nvPicPr>
        <p:blipFill>
          <a:blip r:embed="rId4"/>
          <a:stretch>
            <a:fillRect/>
          </a:stretch>
        </p:blipFill>
        <p:spPr>
          <a:xfrm>
            <a:off x="1926834" y="1525318"/>
            <a:ext cx="8341223" cy="4551925"/>
          </a:xfrm>
          <a:prstGeom prst="rect">
            <a:avLst/>
          </a:prstGeom>
        </p:spPr>
      </p:pic>
    </p:spTree>
    <p:extLst>
      <p:ext uri="{BB962C8B-B14F-4D97-AF65-F5344CB8AC3E}">
        <p14:creationId xmlns:p14="http://schemas.microsoft.com/office/powerpoint/2010/main" val="19434740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Year 4</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p:nvPicPr>
        <p:blipFill>
          <a:blip r:embed="rId4"/>
          <a:stretch>
            <a:fillRect/>
          </a:stretch>
        </p:blipFill>
        <p:spPr>
          <a:xfrm>
            <a:off x="2350623" y="1690688"/>
            <a:ext cx="7764047" cy="4278148"/>
          </a:xfrm>
          <a:prstGeom prst="rect">
            <a:avLst/>
          </a:prstGeom>
        </p:spPr>
      </p:pic>
    </p:spTree>
    <p:extLst>
      <p:ext uri="{BB962C8B-B14F-4D97-AF65-F5344CB8AC3E}">
        <p14:creationId xmlns:p14="http://schemas.microsoft.com/office/powerpoint/2010/main" val="5620968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Year 5</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p:cNvPicPr>
            <a:picLocks noChangeAspect="1"/>
          </p:cNvPicPr>
          <p:nvPr/>
        </p:nvPicPr>
        <p:blipFill>
          <a:blip r:embed="rId4"/>
          <a:stretch>
            <a:fillRect/>
          </a:stretch>
        </p:blipFill>
        <p:spPr>
          <a:xfrm>
            <a:off x="2096525" y="1548472"/>
            <a:ext cx="8102551" cy="4480780"/>
          </a:xfrm>
          <a:prstGeom prst="rect">
            <a:avLst/>
          </a:prstGeom>
        </p:spPr>
      </p:pic>
    </p:spTree>
    <p:extLst>
      <p:ext uri="{BB962C8B-B14F-4D97-AF65-F5344CB8AC3E}">
        <p14:creationId xmlns:p14="http://schemas.microsoft.com/office/powerpoint/2010/main" val="38243421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Year 6</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p:nvPicPr>
        <p:blipFill>
          <a:blip r:embed="rId4"/>
          <a:stretch>
            <a:fillRect/>
          </a:stretch>
        </p:blipFill>
        <p:spPr>
          <a:xfrm>
            <a:off x="2216686" y="1535283"/>
            <a:ext cx="8207473" cy="4665038"/>
          </a:xfrm>
          <a:prstGeom prst="rect">
            <a:avLst/>
          </a:prstGeom>
        </p:spPr>
      </p:pic>
    </p:spTree>
    <p:extLst>
      <p:ext uri="{BB962C8B-B14F-4D97-AF65-F5344CB8AC3E}">
        <p14:creationId xmlns:p14="http://schemas.microsoft.com/office/powerpoint/2010/main" val="11734999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SCARF</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Rectangle 1"/>
          <p:cNvSpPr/>
          <p:nvPr/>
        </p:nvSpPr>
        <p:spPr>
          <a:xfrm>
            <a:off x="786209" y="1360137"/>
            <a:ext cx="10619581" cy="5139869"/>
          </a:xfrm>
          <a:prstGeom prst="rect">
            <a:avLst/>
          </a:prstGeom>
        </p:spPr>
        <p:txBody>
          <a:bodyPr wrap="square">
            <a:spAutoFit/>
          </a:bodyPr>
          <a:lstStyle/>
          <a:p>
            <a:pPr algn="ctr"/>
            <a:r>
              <a:rPr lang="en-GB" sz="2400" b="1" dirty="0">
                <a:latin typeface="SassoonPrimaryInfant" pitchFamily="2" charset="0"/>
              </a:rPr>
              <a:t>Relationships and Sex Education</a:t>
            </a:r>
            <a:endParaRPr lang="en-GB" sz="2400" dirty="0">
              <a:latin typeface="SassoonPrimaryInfant" pitchFamily="2" charset="0"/>
            </a:endParaRPr>
          </a:p>
          <a:p>
            <a:r>
              <a:rPr lang="en-GB" sz="2000" dirty="0" smtClean="0">
                <a:latin typeface="SassoonPrimaryInfant" pitchFamily="2" charset="0"/>
              </a:rPr>
              <a:t>We believe </a:t>
            </a:r>
            <a:r>
              <a:rPr lang="en-GB" sz="2000" dirty="0">
                <a:latin typeface="SassoonPrimaryInfant" pitchFamily="2" charset="0"/>
              </a:rPr>
              <a:t>that children should learn about relationships as well as the emotional, social and physical aspects of growing up, human sexuality and sexual health in an age-appropriate way. </a:t>
            </a:r>
            <a:endParaRPr lang="en-GB" sz="2000" dirty="0" smtClean="0">
              <a:latin typeface="SassoonPrimaryInfant" pitchFamily="2" charset="0"/>
            </a:endParaRPr>
          </a:p>
          <a:p>
            <a:endParaRPr lang="en-GB" sz="2000" dirty="0" smtClean="0">
              <a:latin typeface="SassoonPrimaryInfant" pitchFamily="2" charset="0"/>
            </a:endParaRPr>
          </a:p>
          <a:p>
            <a:r>
              <a:rPr lang="en-GB" sz="2000" dirty="0" smtClean="0">
                <a:latin typeface="SassoonPrimaryInfant" pitchFamily="2" charset="0"/>
              </a:rPr>
              <a:t>This </a:t>
            </a:r>
            <a:r>
              <a:rPr lang="en-GB" sz="2000" dirty="0">
                <a:latin typeface="SassoonPrimaryInfant" pitchFamily="2" charset="0"/>
              </a:rPr>
              <a:t>goes beyond learning about relationships, to include puberty, how a baby is conceived and born, body ownership, and safeguarding. </a:t>
            </a:r>
            <a:endParaRPr lang="en-GB" sz="2000" dirty="0" smtClean="0">
              <a:latin typeface="SassoonPrimaryInfant" pitchFamily="2" charset="0"/>
            </a:endParaRPr>
          </a:p>
          <a:p>
            <a:endParaRPr lang="en-GB" sz="2000" dirty="0" smtClean="0">
              <a:latin typeface="SassoonPrimaryInfant" pitchFamily="2" charset="0"/>
            </a:endParaRPr>
          </a:p>
          <a:p>
            <a:r>
              <a:rPr lang="en-GB" sz="2000" dirty="0" smtClean="0">
                <a:latin typeface="SassoonPrimaryInfant" pitchFamily="2" charset="0"/>
              </a:rPr>
              <a:t>Although </a:t>
            </a:r>
            <a:r>
              <a:rPr lang="en-GB" sz="2000" dirty="0">
                <a:latin typeface="SassoonPrimaryInfant" pitchFamily="2" charset="0"/>
              </a:rPr>
              <a:t>we refer to our resources as our Relationship Education programme, they also include elements of Health Education as well as non-statutory sex education. Therefore we often refer to this as RSE: Relationships and Sex Education</a:t>
            </a:r>
            <a:r>
              <a:rPr lang="en-GB" sz="2000" dirty="0" smtClean="0">
                <a:latin typeface="SassoonPrimaryInfant" pitchFamily="2" charset="0"/>
              </a:rPr>
              <a:t>.</a:t>
            </a:r>
          </a:p>
          <a:p>
            <a:endParaRPr lang="en-GB" sz="2000" dirty="0">
              <a:latin typeface="SassoonPrimaryInfant" pitchFamily="2" charset="0"/>
            </a:endParaRPr>
          </a:p>
          <a:p>
            <a:r>
              <a:rPr lang="en-GB" sz="2000" dirty="0">
                <a:latin typeface="SassoonPrimaryInfant" pitchFamily="2" charset="0"/>
              </a:rPr>
              <a:t>Our Relationships and Sex Education resources help children and young people to be safe, healthy and happy, both as they grow, and in their future lives.  These lessons help to meet safeguarding, and emotional wellbeing requirements, as well as ensuring that schools cover the requirements of the </a:t>
            </a:r>
            <a:r>
              <a:rPr lang="en-GB" sz="2000" dirty="0" err="1">
                <a:latin typeface="SassoonPrimaryInfant" pitchFamily="2" charset="0"/>
              </a:rPr>
              <a:t>DfE</a:t>
            </a:r>
            <a:r>
              <a:rPr lang="en-GB" sz="2000" dirty="0">
                <a:latin typeface="SassoonPrimaryInfant" pitchFamily="2" charset="0"/>
              </a:rPr>
              <a:t> RSHE guidance.</a:t>
            </a:r>
          </a:p>
          <a:p>
            <a:pPr algn="ctr"/>
            <a:endParaRPr lang="en-GB" sz="2400" dirty="0">
              <a:latin typeface="SassoonPrimaryInfant" pitchFamily="2" charset="0"/>
            </a:endParaRPr>
          </a:p>
        </p:txBody>
      </p:sp>
    </p:spTree>
    <p:extLst>
      <p:ext uri="{BB962C8B-B14F-4D97-AF65-F5344CB8AC3E}">
        <p14:creationId xmlns:p14="http://schemas.microsoft.com/office/powerpoint/2010/main" val="13599720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SCARF</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lstStyle/>
          <a:p>
            <a:pPr marL="0" indent="0" algn="ctr">
              <a:buNone/>
            </a:pPr>
            <a:r>
              <a:rPr lang="en-GB" dirty="0" smtClean="0"/>
              <a:t>Safety, Caring, Achievement, Resilience and Friendship </a:t>
            </a:r>
          </a:p>
          <a:p>
            <a:pPr marL="0" indent="0" algn="ctr">
              <a:buNone/>
            </a:pPr>
            <a:endParaRPr lang="en-GB" dirty="0"/>
          </a:p>
        </p:txBody>
      </p:sp>
      <p:sp>
        <p:nvSpPr>
          <p:cNvPr id="3" name="Rectangle 2"/>
          <p:cNvSpPr/>
          <p:nvPr/>
        </p:nvSpPr>
        <p:spPr>
          <a:xfrm>
            <a:off x="1004603" y="2301731"/>
            <a:ext cx="10182793" cy="2372060"/>
          </a:xfrm>
          <a:prstGeom prst="rect">
            <a:avLst/>
          </a:prstGeom>
        </p:spPr>
        <p:txBody>
          <a:bodyPr wrap="square">
            <a:spAutoFit/>
          </a:bodyPr>
          <a:lstStyle/>
          <a:p>
            <a:pPr>
              <a:lnSpc>
                <a:spcPct val="107000"/>
              </a:lnSpc>
              <a:spcAft>
                <a:spcPts val="800"/>
              </a:spcAft>
            </a:pPr>
            <a:r>
              <a:rPr lang="en-GB" b="1" u="sng" dirty="0" smtClean="0">
                <a:effectLst/>
                <a:latin typeface="SassoonPrimaryInfant" pitchFamily="2" charset="0"/>
                <a:ea typeface="Calibri" panose="020F0502020204030204" pitchFamily="34" charset="0"/>
                <a:cs typeface="Times New Roman" panose="02020603050405020304" pitchFamily="18" charset="0"/>
              </a:rPr>
              <a:t>How should schools include LGBT identities into RSE?</a:t>
            </a:r>
            <a:endParaRPr lang="en-GB" sz="1600" dirty="0" smtClean="0">
              <a:effectLst/>
              <a:latin typeface="SassoonPrimaryInfant" pitchFamily="2" charset="0"/>
              <a:ea typeface="Calibri" panose="020F0502020204030204" pitchFamily="34" charset="0"/>
              <a:cs typeface="Times New Roman" panose="02020603050405020304" pitchFamily="18" charset="0"/>
            </a:endParaRPr>
          </a:p>
          <a:p>
            <a:pPr>
              <a:lnSpc>
                <a:spcPct val="107000"/>
              </a:lnSpc>
              <a:spcAft>
                <a:spcPts val="800"/>
              </a:spcAft>
            </a:pPr>
            <a:r>
              <a:rPr lang="en-GB" dirty="0" smtClean="0">
                <a:effectLst/>
                <a:latin typeface="SassoonPrimaryInfant" pitchFamily="2" charset="0"/>
                <a:ea typeface="Calibri" panose="020F0502020204030204" pitchFamily="34" charset="0"/>
                <a:cs typeface="Times New Roman" panose="02020603050405020304" pitchFamily="18" charset="0"/>
              </a:rPr>
              <a:t>The Relationships Education, Relationships and Sex Education and Health Education statutory guidance (2019) states that:</a:t>
            </a:r>
            <a:endParaRPr lang="en-GB" sz="1600" dirty="0" smtClean="0">
              <a:effectLst/>
              <a:latin typeface="SassoonPrimaryInfant" pitchFamily="2" charset="0"/>
              <a:ea typeface="Calibri" panose="020F0502020204030204" pitchFamily="34" charset="0"/>
              <a:cs typeface="Times New Roman" panose="02020603050405020304" pitchFamily="18" charset="0"/>
            </a:endParaRPr>
          </a:p>
          <a:p>
            <a:pPr>
              <a:lnSpc>
                <a:spcPct val="107000"/>
              </a:lnSpc>
              <a:spcAft>
                <a:spcPts val="800"/>
              </a:spcAft>
            </a:pPr>
            <a:r>
              <a:rPr lang="en-GB" i="1" dirty="0" smtClean="0">
                <a:effectLst/>
                <a:latin typeface="SassoonPrimaryInfant" pitchFamily="2" charset="0"/>
                <a:ea typeface="Calibri" panose="020F0502020204030204" pitchFamily="34" charset="0"/>
                <a:cs typeface="Times New Roman" panose="02020603050405020304" pitchFamily="18" charset="0"/>
              </a:rPr>
              <a:t>“…schools should ensure that the needs of all pupils are appropriately met, and that </a:t>
            </a:r>
            <a:r>
              <a:rPr lang="en-GB" b="1" i="1" dirty="0" smtClean="0">
                <a:effectLst/>
                <a:latin typeface="SassoonPrimaryInfant" pitchFamily="2" charset="0"/>
                <a:ea typeface="Calibri" panose="020F0502020204030204" pitchFamily="34" charset="0"/>
                <a:cs typeface="Times New Roman" panose="02020603050405020304" pitchFamily="18" charset="0"/>
              </a:rPr>
              <a:t>all pupils understand the importance of equality and respect</a:t>
            </a:r>
            <a:r>
              <a:rPr lang="en-GB" i="1" dirty="0" smtClean="0">
                <a:effectLst/>
                <a:latin typeface="SassoonPrimaryInfant" pitchFamily="2" charset="0"/>
                <a:ea typeface="Calibri" panose="020F0502020204030204" pitchFamily="34" charset="0"/>
                <a:cs typeface="Times New Roman" panose="02020603050405020304" pitchFamily="18" charset="0"/>
              </a:rPr>
              <a:t>. Schools must ensure that they </a:t>
            </a:r>
            <a:r>
              <a:rPr lang="en-GB" b="1" i="1" dirty="0" smtClean="0">
                <a:effectLst/>
                <a:latin typeface="SassoonPrimaryInfant" pitchFamily="2" charset="0"/>
                <a:ea typeface="Calibri" panose="020F0502020204030204" pitchFamily="34" charset="0"/>
                <a:cs typeface="Times New Roman" panose="02020603050405020304" pitchFamily="18" charset="0"/>
              </a:rPr>
              <a:t>comply with the relevant provisions of the Equality Act 2010</a:t>
            </a:r>
            <a:r>
              <a:rPr lang="en-GB" i="1" dirty="0" smtClean="0">
                <a:effectLst/>
                <a:latin typeface="SassoonPrimaryInfant" pitchFamily="2" charset="0"/>
                <a:ea typeface="Calibri" panose="020F0502020204030204" pitchFamily="34" charset="0"/>
                <a:cs typeface="Times New Roman" panose="02020603050405020304" pitchFamily="18" charset="0"/>
              </a:rPr>
              <a:t> … under which sexual orientation and gender reassignment are amongst the protected characteristics.” (section 36). </a:t>
            </a:r>
            <a:endParaRPr lang="en-GB" sz="1600" dirty="0" smtClean="0">
              <a:effectLst/>
              <a:latin typeface="SassoonPrimaryInfant"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73585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SCARF</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lstStyle/>
          <a:p>
            <a:pPr marL="0" indent="0" algn="ctr">
              <a:buNone/>
            </a:pPr>
            <a:r>
              <a:rPr lang="en-GB" dirty="0" smtClean="0"/>
              <a:t>Safety, Caring, Achievement, Resilience and Friendship </a:t>
            </a:r>
          </a:p>
          <a:p>
            <a:pPr marL="0" indent="0" algn="ctr">
              <a:buNone/>
            </a:pPr>
            <a:endParaRPr lang="en-GB" dirty="0"/>
          </a:p>
        </p:txBody>
      </p:sp>
      <p:pic>
        <p:nvPicPr>
          <p:cNvPr id="3" name="Picture 2"/>
          <p:cNvPicPr>
            <a:picLocks noChangeAspect="1"/>
          </p:cNvPicPr>
          <p:nvPr/>
        </p:nvPicPr>
        <p:blipFill>
          <a:blip r:embed="rId4"/>
          <a:stretch>
            <a:fillRect/>
          </a:stretch>
        </p:blipFill>
        <p:spPr>
          <a:xfrm>
            <a:off x="665797" y="2157878"/>
            <a:ext cx="6571026" cy="3936465"/>
          </a:xfrm>
          <a:prstGeom prst="rect">
            <a:avLst/>
          </a:prstGeom>
        </p:spPr>
      </p:pic>
    </p:spTree>
    <p:extLst>
      <p:ext uri="{BB962C8B-B14F-4D97-AF65-F5344CB8AC3E}">
        <p14:creationId xmlns:p14="http://schemas.microsoft.com/office/powerpoint/2010/main" val="19727962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SCARF</a:t>
            </a:r>
            <a:endParaRPr lang="en-GB" sz="5400" dirty="0">
              <a:latin typeface="SassoonPrimaryInfant" pitchFamily="2" charset="0"/>
            </a:endParaRPr>
          </a:p>
        </p:txBody>
      </p:sp>
      <p:pic>
        <p:nvPicPr>
          <p:cNvPr id="7" name="Picture 6"/>
          <p:cNvPicPr/>
          <p:nvPr/>
        </p:nvPicPr>
        <p:blipFill>
          <a:blip r:embed="rId2"/>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3"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lstStyle/>
          <a:p>
            <a:pPr marL="0" indent="0" algn="ctr">
              <a:buNone/>
            </a:pPr>
            <a:r>
              <a:rPr lang="en-GB" dirty="0" smtClean="0"/>
              <a:t>Safety, Caring, Achievement, Resilience and Friendship </a:t>
            </a:r>
          </a:p>
          <a:p>
            <a:pPr marL="0" indent="0" algn="ctr">
              <a:buNone/>
            </a:pPr>
            <a:endParaRPr lang="en-GB" dirty="0"/>
          </a:p>
        </p:txBody>
      </p:sp>
      <p:pic>
        <p:nvPicPr>
          <p:cNvPr id="2" name="Picture 1"/>
          <p:cNvPicPr>
            <a:picLocks noChangeAspect="1"/>
          </p:cNvPicPr>
          <p:nvPr/>
        </p:nvPicPr>
        <p:blipFill>
          <a:blip r:embed="rId4"/>
          <a:stretch>
            <a:fillRect/>
          </a:stretch>
        </p:blipFill>
        <p:spPr>
          <a:xfrm>
            <a:off x="615995" y="2159732"/>
            <a:ext cx="7221720" cy="4162440"/>
          </a:xfrm>
          <a:prstGeom prst="rect">
            <a:avLst/>
          </a:prstGeom>
        </p:spPr>
      </p:pic>
    </p:spTree>
    <p:extLst>
      <p:ext uri="{BB962C8B-B14F-4D97-AF65-F5344CB8AC3E}">
        <p14:creationId xmlns:p14="http://schemas.microsoft.com/office/powerpoint/2010/main" val="35654611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p:txBody>
          <a:bodyPr>
            <a:normAutofit/>
          </a:bodyPr>
          <a:lstStyle/>
          <a:p>
            <a:pPr algn="ctr"/>
            <a:r>
              <a:rPr lang="en-GB" sz="5400" dirty="0" smtClean="0">
                <a:latin typeface="SassoonPrimaryInfant" pitchFamily="2" charset="0"/>
              </a:rPr>
              <a:t>Common questions</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normAutofit fontScale="92500"/>
          </a:bodyPr>
          <a:lstStyle/>
          <a:p>
            <a:pPr marL="0" indent="0">
              <a:buNone/>
            </a:pPr>
            <a:r>
              <a:rPr lang="en-GB" b="1" dirty="0">
                <a:latin typeface="SassoonPrimaryInfant" pitchFamily="2" charset="0"/>
              </a:rPr>
              <a:t>Does SCARF cover non-statutory Sex Education?</a:t>
            </a:r>
            <a:endParaRPr lang="en-GB" dirty="0">
              <a:latin typeface="SassoonPrimaryInfant" pitchFamily="2" charset="0"/>
            </a:endParaRPr>
          </a:p>
          <a:p>
            <a:r>
              <a:rPr lang="en-GB" dirty="0" smtClean="0">
                <a:latin typeface="SassoonPrimaryInfant" pitchFamily="2" charset="0"/>
              </a:rPr>
              <a:t>There </a:t>
            </a:r>
            <a:r>
              <a:rPr lang="en-GB" dirty="0">
                <a:latin typeface="SassoonPrimaryInfant" pitchFamily="2" charset="0"/>
              </a:rPr>
              <a:t>is very little in the SCARF programme that is non-statutory. We interpret sex education to mean puberty, conception, reproduction and birth. All of these themes, with the exception of conception, are statutory and included in either Health Education or National Curriculum Science. </a:t>
            </a:r>
          </a:p>
          <a:p>
            <a:r>
              <a:rPr lang="en-GB" dirty="0">
                <a:latin typeface="SassoonPrimaryInfant" pitchFamily="2" charset="0"/>
              </a:rPr>
              <a:t>The statutory guidance states that sex education should ensure children know how a baby is conceived. We interpret 'how a baby is conceived' as referring to what happens during sexual intercourse before an egg and sperm meet (reproduction). We therefore include sexual intercourse as well as IVF in our Year 6 Making Babies lesson. </a:t>
            </a:r>
          </a:p>
        </p:txBody>
      </p:sp>
    </p:spTree>
    <p:extLst>
      <p:ext uri="{BB962C8B-B14F-4D97-AF65-F5344CB8AC3E}">
        <p14:creationId xmlns:p14="http://schemas.microsoft.com/office/powerpoint/2010/main" val="27469673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a:xfrm>
            <a:off x="942181" y="345464"/>
            <a:ext cx="10515600" cy="1325563"/>
          </a:xfrm>
        </p:spPr>
        <p:txBody>
          <a:bodyPr>
            <a:normAutofit/>
          </a:bodyPr>
          <a:lstStyle/>
          <a:p>
            <a:pPr algn="ctr"/>
            <a:r>
              <a:rPr lang="en-GB" sz="5400" dirty="0" smtClean="0">
                <a:latin typeface="SassoonPrimaryInfant" pitchFamily="2" charset="0"/>
              </a:rPr>
              <a:t>Common questions</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470559" y="1558339"/>
            <a:ext cx="11279481" cy="4351338"/>
          </a:xfrm>
        </p:spPr>
        <p:txBody>
          <a:bodyPr>
            <a:noAutofit/>
          </a:bodyPr>
          <a:lstStyle/>
          <a:p>
            <a:pPr marL="0" indent="0" algn="ctr">
              <a:buNone/>
            </a:pPr>
            <a:r>
              <a:rPr lang="en-GB" sz="2000" b="1" dirty="0" smtClean="0">
                <a:latin typeface="SassoonPrimaryInfant" pitchFamily="2" charset="0"/>
              </a:rPr>
              <a:t>What can I do to support with my child’s learning at home? </a:t>
            </a:r>
          </a:p>
          <a:p>
            <a:pPr lvl="0"/>
            <a:r>
              <a:rPr lang="en-GB" sz="2400" dirty="0">
                <a:latin typeface="SassoonPrimaryInfant" pitchFamily="2" charset="0"/>
              </a:rPr>
              <a:t>If you feel it is time to talk to your child about growing up and the changes they are likely to experience it’s best to offer it in small chunks, rather than do it in one go, often known as ‘The Talk’. This gives children time to digest the new information and ask you further questions as they develop more understanding. </a:t>
            </a:r>
          </a:p>
          <a:p>
            <a:pPr lvl="0"/>
            <a:r>
              <a:rPr lang="en-GB" sz="2400" dirty="0">
                <a:latin typeface="SassoonPrimaryInfant" pitchFamily="2" charset="0"/>
              </a:rPr>
              <a:t>If your child asks you questions try to stay calm, and not worry if you don’t know the answer. There are plenty of websites that you can use together to help you find the answers to their questions in a factual, honest, age appropriate </a:t>
            </a:r>
            <a:r>
              <a:rPr lang="en-GB" sz="2400" dirty="0" smtClean="0">
                <a:latin typeface="SassoonPrimaryInfant" pitchFamily="2" charset="0"/>
              </a:rPr>
              <a:t>way.</a:t>
            </a:r>
          </a:p>
          <a:p>
            <a:pPr lvl="0"/>
            <a:r>
              <a:rPr lang="en-GB" sz="2400" dirty="0" smtClean="0">
                <a:latin typeface="SassoonPrimaryInfant" pitchFamily="2" charset="0"/>
              </a:rPr>
              <a:t>Use </a:t>
            </a:r>
            <a:r>
              <a:rPr lang="en-GB" sz="2400" dirty="0">
                <a:latin typeface="SassoonPrimaryInfant" pitchFamily="2" charset="0"/>
              </a:rPr>
              <a:t>everyday opportunities to bring up the topic; things you see on TV or hear on the radio can be great conversation starters to talk about topics such as relationships, sex and body image. Reading books with your child is also a great way of introducing topics and helping children to understand themselves, their bodies and the world around them</a:t>
            </a:r>
            <a:r>
              <a:rPr lang="en-GB" sz="2400" dirty="0" smtClean="0">
                <a:latin typeface="SassoonPrimaryInfant" pitchFamily="2" charset="0"/>
              </a:rPr>
              <a:t>.</a:t>
            </a:r>
            <a:endParaRPr lang="en-GB" sz="2400" dirty="0">
              <a:latin typeface="SassoonPrimaryInfant" pitchFamily="2" charset="0"/>
            </a:endParaRPr>
          </a:p>
        </p:txBody>
      </p:sp>
    </p:spTree>
    <p:extLst>
      <p:ext uri="{BB962C8B-B14F-4D97-AF65-F5344CB8AC3E}">
        <p14:creationId xmlns:p14="http://schemas.microsoft.com/office/powerpoint/2010/main" val="11490649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a:xfrm>
            <a:off x="942181" y="345464"/>
            <a:ext cx="10515600" cy="1325563"/>
          </a:xfrm>
        </p:spPr>
        <p:txBody>
          <a:bodyPr>
            <a:normAutofit/>
          </a:bodyPr>
          <a:lstStyle/>
          <a:p>
            <a:pPr algn="ctr"/>
            <a:r>
              <a:rPr lang="en-GB" sz="5400" dirty="0" smtClean="0">
                <a:latin typeface="SassoonPrimaryInfant" pitchFamily="2" charset="0"/>
              </a:rPr>
              <a:t>Common questions</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noAutofit/>
          </a:bodyPr>
          <a:lstStyle/>
          <a:p>
            <a:pPr marL="0" indent="0" algn="ctr">
              <a:buNone/>
            </a:pPr>
            <a:r>
              <a:rPr lang="en-GB" sz="2000" b="1" dirty="0" smtClean="0">
                <a:latin typeface="SassoonPrimaryInfant" pitchFamily="2" charset="0"/>
              </a:rPr>
              <a:t>What can I do to support with my child’s learning at home? </a:t>
            </a:r>
          </a:p>
          <a:p>
            <a:pPr lvl="0"/>
            <a:r>
              <a:rPr lang="en-GB" sz="2400" dirty="0" smtClean="0">
                <a:latin typeface="SassoonPrimaryInfant" pitchFamily="2" charset="0"/>
              </a:rPr>
              <a:t>If </a:t>
            </a:r>
            <a:r>
              <a:rPr lang="en-GB" sz="2400" dirty="0">
                <a:latin typeface="SassoonPrimaryInfant" pitchFamily="2" charset="0"/>
              </a:rPr>
              <a:t>you do have family names for genitals, ensure your child also knows their scientific names too. Nobody likes to think their child is at risk of abuse, but knowing the correct words for their genitals will help them report abuse if it did ever happen. </a:t>
            </a:r>
          </a:p>
          <a:p>
            <a:pPr lvl="0"/>
            <a:r>
              <a:rPr lang="en-GB" sz="2400" dirty="0">
                <a:latin typeface="SassoonPrimaryInfant" pitchFamily="2" charset="0"/>
              </a:rPr>
              <a:t>By showing your child that you are comfortable with them asking you questions now, you are helping to develop a relationship with them where they can seek your advice and support in their adolescent years.</a:t>
            </a:r>
          </a:p>
          <a:p>
            <a:pPr lvl="0"/>
            <a:r>
              <a:rPr lang="en-GB" sz="2400" dirty="0">
                <a:latin typeface="SassoonPrimaryInfant" pitchFamily="2" charset="0"/>
              </a:rPr>
              <a:t>Visit the specially created Coram Life Education SCARF</a:t>
            </a:r>
            <a:r>
              <a:rPr lang="en-GB" sz="2400" u="sng" dirty="0">
                <a:latin typeface="SassoonPrimaryInfant" pitchFamily="2" charset="0"/>
                <a:hlinkClick r:id="rId5"/>
              </a:rPr>
              <a:t> webpage</a:t>
            </a:r>
            <a:r>
              <a:rPr lang="en-GB" sz="2400" dirty="0">
                <a:latin typeface="SassoonPrimaryInfant" pitchFamily="2" charset="0"/>
              </a:rPr>
              <a:t> for more information including a list of books and websites that will support both you and your child along with some activities you to support their learning. </a:t>
            </a:r>
          </a:p>
        </p:txBody>
      </p:sp>
    </p:spTree>
    <p:extLst>
      <p:ext uri="{BB962C8B-B14F-4D97-AF65-F5344CB8AC3E}">
        <p14:creationId xmlns:p14="http://schemas.microsoft.com/office/powerpoint/2010/main" val="6667111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a:xfrm>
            <a:off x="942181" y="345464"/>
            <a:ext cx="10515600" cy="1325563"/>
          </a:xfrm>
        </p:spPr>
        <p:txBody>
          <a:bodyPr>
            <a:normAutofit/>
          </a:bodyPr>
          <a:lstStyle/>
          <a:p>
            <a:pPr algn="ctr"/>
            <a:r>
              <a:rPr lang="en-GB" sz="5400" dirty="0" smtClean="0">
                <a:latin typeface="SassoonPrimaryInfant" pitchFamily="2" charset="0"/>
              </a:rPr>
              <a:t>Common questions</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normAutofit/>
          </a:bodyPr>
          <a:lstStyle/>
          <a:p>
            <a:pPr marL="0" indent="0" algn="ctr">
              <a:buNone/>
            </a:pPr>
            <a:r>
              <a:rPr lang="en-GB" b="1" dirty="0" smtClean="0">
                <a:latin typeface="SassoonPrimaryInfant" pitchFamily="2" charset="0"/>
              </a:rPr>
              <a:t>How do I withdraw my child from non-statutory sex education?</a:t>
            </a:r>
          </a:p>
          <a:p>
            <a:r>
              <a:rPr lang="en-GB" dirty="0" smtClean="0">
                <a:latin typeface="SassoonPrimaryInfant" pitchFamily="2" charset="0"/>
              </a:rPr>
              <a:t>Non-statutory sex education only applies to year 6. </a:t>
            </a:r>
          </a:p>
          <a:p>
            <a:r>
              <a:rPr lang="en-GB" dirty="0" smtClean="0">
                <a:latin typeface="SassoonPrimaryInfant" pitchFamily="2" charset="0"/>
              </a:rPr>
              <a:t>A letter will need to be sent to your child’s class teacher. </a:t>
            </a:r>
          </a:p>
          <a:p>
            <a:r>
              <a:rPr lang="en-GB" dirty="0" smtClean="0">
                <a:latin typeface="SassoonPrimaryInfant" pitchFamily="2" charset="0"/>
              </a:rPr>
              <a:t>A meeting will then be arranged with Mrs O’Flaherty and/or a senior member of staff to discuss. </a:t>
            </a:r>
            <a:endParaRPr lang="en-GB" dirty="0">
              <a:latin typeface="SassoonPrimaryInfant" pitchFamily="2" charset="0"/>
            </a:endParaRPr>
          </a:p>
        </p:txBody>
      </p:sp>
    </p:spTree>
    <p:extLst>
      <p:ext uri="{BB962C8B-B14F-4D97-AF65-F5344CB8AC3E}">
        <p14:creationId xmlns:p14="http://schemas.microsoft.com/office/powerpoint/2010/main" val="247285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a:xfrm>
            <a:off x="942181" y="345464"/>
            <a:ext cx="10515600" cy="1325563"/>
          </a:xfrm>
        </p:spPr>
        <p:txBody>
          <a:bodyPr>
            <a:normAutofit/>
          </a:bodyPr>
          <a:lstStyle/>
          <a:p>
            <a:pPr algn="ctr"/>
            <a:r>
              <a:rPr lang="en-GB" sz="5400" dirty="0" smtClean="0">
                <a:latin typeface="SassoonPrimaryInfant" pitchFamily="2" charset="0"/>
              </a:rPr>
              <a:t>Recommended websites</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p:cNvSpPr>
            <a:spLocks noGrp="1"/>
          </p:cNvSpPr>
          <p:nvPr>
            <p:ph idx="1"/>
          </p:nvPr>
        </p:nvSpPr>
        <p:spPr>
          <a:xfrm>
            <a:off x="838200" y="1558339"/>
            <a:ext cx="10515600" cy="4351338"/>
          </a:xfrm>
        </p:spPr>
        <p:txBody>
          <a:bodyPr>
            <a:noAutofit/>
          </a:bodyPr>
          <a:lstStyle/>
          <a:p>
            <a:r>
              <a:rPr lang="en-GB" sz="1800" dirty="0">
                <a:latin typeface="SassoonPrimaryInfant" pitchFamily="2" charset="0"/>
              </a:rPr>
              <a:t>Useful websites for children</a:t>
            </a:r>
          </a:p>
          <a:p>
            <a:r>
              <a:rPr lang="en-GB" sz="1800" dirty="0">
                <a:latin typeface="SassoonPrimaryInfant" pitchFamily="2" charset="0"/>
                <a:hlinkClick r:id="rId5"/>
              </a:rPr>
              <a:t>Amaze.org- Puberty section</a:t>
            </a:r>
            <a:r>
              <a:rPr lang="en-GB" sz="1800" dirty="0">
                <a:latin typeface="SassoonPrimaryInfant" pitchFamily="2" charset="0"/>
              </a:rPr>
              <a:t> (Age 9+) </a:t>
            </a:r>
          </a:p>
          <a:p>
            <a:r>
              <a:rPr lang="en-GB" sz="1800" dirty="0">
                <a:latin typeface="SassoonPrimaryInfant" pitchFamily="2" charset="0"/>
                <a:hlinkClick r:id="rId6"/>
              </a:rPr>
              <a:t>BBC Teach –The Big Talk</a:t>
            </a:r>
            <a:r>
              <a:rPr lang="en-GB" sz="1800" dirty="0">
                <a:latin typeface="SassoonPrimaryInfant" pitchFamily="2" charset="0"/>
              </a:rPr>
              <a:t> (age 9-12) </a:t>
            </a:r>
          </a:p>
          <a:p>
            <a:r>
              <a:rPr lang="en-GB" sz="1800" dirty="0">
                <a:latin typeface="SassoonPrimaryInfant" pitchFamily="2" charset="0"/>
                <a:hlinkClick r:id="rId7"/>
              </a:rPr>
              <a:t>Kids' Health - Menstruation</a:t>
            </a:r>
            <a:endParaRPr lang="en-GB" sz="1800" dirty="0">
              <a:latin typeface="SassoonPrimaryInfant" pitchFamily="2" charset="0"/>
            </a:endParaRPr>
          </a:p>
          <a:p>
            <a:r>
              <a:rPr lang="en-GB" sz="1800" dirty="0">
                <a:latin typeface="SassoonPrimaryInfant" pitchFamily="2" charset="0"/>
                <a:hlinkClick r:id="rId8"/>
              </a:rPr>
              <a:t>Male puberty - including wet dreams</a:t>
            </a:r>
            <a:r>
              <a:rPr lang="en-GB" sz="1800" dirty="0">
                <a:latin typeface="SassoonPrimaryInfant" pitchFamily="2" charset="0"/>
              </a:rPr>
              <a:t> </a:t>
            </a:r>
          </a:p>
          <a:p>
            <a:r>
              <a:rPr lang="en-GB" sz="1800" dirty="0">
                <a:latin typeface="SassoonPrimaryInfant" pitchFamily="2" charset="0"/>
                <a:hlinkClick r:id="rId9"/>
              </a:rPr>
              <a:t>NHS - stages of puberty</a:t>
            </a:r>
            <a:endParaRPr lang="en-GB" sz="1800" dirty="0">
              <a:latin typeface="SassoonPrimaryInfant" pitchFamily="2" charset="0"/>
            </a:endParaRPr>
          </a:p>
          <a:p>
            <a:r>
              <a:rPr lang="en-GB" sz="1800" dirty="0">
                <a:latin typeface="SassoonPrimaryInfant" pitchFamily="2" charset="0"/>
                <a:hlinkClick r:id="rId10"/>
              </a:rPr>
              <a:t>Outspoken - RSE worksheets</a:t>
            </a:r>
            <a:r>
              <a:rPr lang="en-GB" sz="1800" dirty="0">
                <a:latin typeface="SassoonPrimaryInfant" pitchFamily="2" charset="0"/>
              </a:rPr>
              <a:t> </a:t>
            </a:r>
          </a:p>
          <a:p>
            <a:r>
              <a:rPr lang="en-GB" sz="1800" dirty="0">
                <a:latin typeface="SassoonPrimaryInfant" pitchFamily="2" charset="0"/>
              </a:rPr>
              <a:t>Useful websites for parents</a:t>
            </a:r>
          </a:p>
          <a:p>
            <a:r>
              <a:rPr lang="en-GB" sz="1800" dirty="0">
                <a:latin typeface="SassoonPrimaryInfant" pitchFamily="2" charset="0"/>
                <a:hlinkClick r:id="rId11"/>
              </a:rPr>
              <a:t>Family Lives </a:t>
            </a:r>
            <a:endParaRPr lang="en-GB" sz="1800" dirty="0">
              <a:latin typeface="SassoonPrimaryInfant" pitchFamily="2" charset="0"/>
            </a:endParaRPr>
          </a:p>
          <a:p>
            <a:r>
              <a:rPr lang="en-GB" sz="1800" dirty="0">
                <a:latin typeface="SassoonPrimaryInfant" pitchFamily="2" charset="0"/>
                <a:hlinkClick r:id="rId12"/>
              </a:rPr>
              <a:t>NSPCC</a:t>
            </a:r>
            <a:endParaRPr lang="en-GB" sz="1800" dirty="0">
              <a:latin typeface="SassoonPrimaryInfant" pitchFamily="2" charset="0"/>
            </a:endParaRPr>
          </a:p>
          <a:p>
            <a:r>
              <a:rPr lang="en-GB" sz="1800" dirty="0">
                <a:latin typeface="SassoonPrimaryInfant" pitchFamily="2" charset="0"/>
                <a:hlinkClick r:id="rId13"/>
              </a:rPr>
              <a:t>Outspoken </a:t>
            </a:r>
            <a:endParaRPr lang="en-GB" sz="1800" dirty="0">
              <a:latin typeface="SassoonPrimaryInfant" pitchFamily="2" charset="0"/>
            </a:endParaRPr>
          </a:p>
          <a:p>
            <a:r>
              <a:rPr lang="en-GB" sz="1800" dirty="0">
                <a:latin typeface="SassoonPrimaryInfant" pitchFamily="2" charset="0"/>
                <a:hlinkClick r:id="rId14"/>
              </a:rPr>
              <a:t>Sex positive families</a:t>
            </a:r>
            <a:r>
              <a:rPr lang="en-GB" sz="1800" dirty="0">
                <a:latin typeface="SassoonPrimaryInfant" pitchFamily="2" charset="0"/>
              </a:rPr>
              <a:t> </a:t>
            </a:r>
          </a:p>
          <a:p>
            <a:r>
              <a:rPr lang="en-GB" sz="1800" dirty="0">
                <a:latin typeface="SassoonPrimaryInfant" pitchFamily="2" charset="0"/>
                <a:hlinkClick r:id="rId15"/>
              </a:rPr>
              <a:t>Sitting in car YouTube Channel: how to talk comfortably with your kids about sex and consent  </a:t>
            </a:r>
            <a:endParaRPr lang="en-GB" sz="1800" dirty="0">
              <a:latin typeface="SassoonPrimaryInfant" pitchFamily="2" charset="0"/>
            </a:endParaRPr>
          </a:p>
          <a:p>
            <a:pPr marL="0" indent="0" algn="ctr">
              <a:buNone/>
            </a:pPr>
            <a:endParaRPr lang="en-GB" sz="2400" dirty="0">
              <a:latin typeface="SassoonPrimaryInfant" pitchFamily="2" charset="0"/>
            </a:endParaRPr>
          </a:p>
        </p:txBody>
      </p:sp>
    </p:spTree>
    <p:extLst>
      <p:ext uri="{BB962C8B-B14F-4D97-AF65-F5344CB8AC3E}">
        <p14:creationId xmlns:p14="http://schemas.microsoft.com/office/powerpoint/2010/main" val="23095861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6699FF"/>
        </a:solidFill>
        <a:effectLst/>
      </p:bgPr>
    </p:bg>
    <p:spTree>
      <p:nvGrpSpPr>
        <p:cNvPr id="1" name=""/>
        <p:cNvGrpSpPr/>
        <p:nvPr/>
      </p:nvGrpSpPr>
      <p:grpSpPr>
        <a:xfrm>
          <a:off x="0" y="0"/>
          <a:ext cx="0" cy="0"/>
          <a:chOff x="0" y="0"/>
          <a:chExt cx="0" cy="0"/>
        </a:xfrm>
      </p:grpSpPr>
      <p:sp>
        <p:nvSpPr>
          <p:cNvPr id="15" name="Title 14"/>
          <p:cNvSpPr>
            <a:spLocks noGrp="1"/>
          </p:cNvSpPr>
          <p:nvPr>
            <p:ph type="title"/>
          </p:nvPr>
        </p:nvSpPr>
        <p:spPr>
          <a:xfrm>
            <a:off x="942181" y="345464"/>
            <a:ext cx="10515600" cy="1325563"/>
          </a:xfrm>
        </p:spPr>
        <p:txBody>
          <a:bodyPr>
            <a:normAutofit/>
          </a:bodyPr>
          <a:lstStyle/>
          <a:p>
            <a:pPr algn="ctr"/>
            <a:r>
              <a:rPr lang="en-GB" sz="5400" dirty="0" smtClean="0">
                <a:latin typeface="SassoonPrimaryInfant" pitchFamily="2" charset="0"/>
              </a:rPr>
              <a:t>Thank you</a:t>
            </a:r>
            <a:endParaRPr lang="en-GB" sz="5400" dirty="0">
              <a:latin typeface="SassoonPrimaryInfant" pitchFamily="2" charset="0"/>
            </a:endParaRPr>
          </a:p>
        </p:txBody>
      </p:sp>
      <p:pic>
        <p:nvPicPr>
          <p:cNvPr id="7" name="Picture 6"/>
          <p:cNvPicPr/>
          <p:nvPr/>
        </p:nvPicPr>
        <p:blipFill>
          <a:blip r:embed="rId3"/>
          <a:stretch>
            <a:fillRect/>
          </a:stretch>
        </p:blipFill>
        <p:spPr>
          <a:xfrm>
            <a:off x="4686300" y="6378721"/>
            <a:ext cx="2819400" cy="242570"/>
          </a:xfrm>
          <a:prstGeom prst="rect">
            <a:avLst/>
          </a:prstGeom>
        </p:spPr>
      </p:pic>
      <p:grpSp>
        <p:nvGrpSpPr>
          <p:cNvPr id="8" name="Group 7"/>
          <p:cNvGrpSpPr>
            <a:grpSpLocks/>
          </p:cNvGrpSpPr>
          <p:nvPr/>
        </p:nvGrpSpPr>
        <p:grpSpPr bwMode="auto">
          <a:xfrm>
            <a:off x="11020994" y="197462"/>
            <a:ext cx="908409" cy="576261"/>
            <a:chOff x="2180" y="13836"/>
            <a:chExt cx="678" cy="493"/>
          </a:xfrm>
        </p:grpSpPr>
        <p:pic>
          <p:nvPicPr>
            <p:cNvPr id="9" name="Picture 8"/>
            <p:cNvPicPr>
              <a:picLocks noChangeAspect="1" noChangeArrowheads="1"/>
            </p:cNvPicPr>
            <p:nvPr/>
          </p:nvPicPr>
          <p:blipFill>
            <a:blip r:embed="rId4" cstate="print">
              <a:lum bright="38000"/>
              <a:extLst>
                <a:ext uri="{28A0092B-C50C-407E-A947-70E740481C1C}">
                  <a14:useLocalDpi xmlns:a14="http://schemas.microsoft.com/office/drawing/2010/main" val="0"/>
                </a:ext>
              </a:extLst>
            </a:blip>
            <a:srcRect/>
            <a:stretch>
              <a:fillRect/>
            </a:stretch>
          </p:blipFill>
          <p:spPr bwMode="auto">
            <a:xfrm flipH="1">
              <a:off x="2389" y="13849"/>
              <a:ext cx="469"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cstate="print">
              <a:lum bright="50000"/>
              <a:extLst>
                <a:ext uri="{28A0092B-C50C-407E-A947-70E740481C1C}">
                  <a14:useLocalDpi xmlns:a14="http://schemas.microsoft.com/office/drawing/2010/main" val="0"/>
                </a:ext>
              </a:extLst>
            </a:blip>
            <a:srcRect/>
            <a:stretch>
              <a:fillRect/>
            </a:stretch>
          </p:blipFill>
          <p:spPr bwMode="auto">
            <a:xfrm flipH="1">
              <a:off x="2180" y="13836"/>
              <a:ext cx="326" cy="333"/>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p:cNvPicPr>
            <a:picLocks noChangeAspect="1"/>
          </p:cNvPicPr>
          <p:nvPr/>
        </p:nvPicPr>
        <p:blipFill>
          <a:blip r:embed="rId5"/>
          <a:stretch>
            <a:fillRect/>
          </a:stretch>
        </p:blipFill>
        <p:spPr>
          <a:xfrm>
            <a:off x="3526382" y="1928883"/>
            <a:ext cx="5153594" cy="3487009"/>
          </a:xfrm>
          <a:prstGeom prst="rect">
            <a:avLst/>
          </a:prstGeom>
        </p:spPr>
      </p:pic>
    </p:spTree>
    <p:extLst>
      <p:ext uri="{BB962C8B-B14F-4D97-AF65-F5344CB8AC3E}">
        <p14:creationId xmlns:p14="http://schemas.microsoft.com/office/powerpoint/2010/main" val="10487505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TotalTime>
  <Words>1502</Words>
  <Application>Microsoft Office PowerPoint</Application>
  <PresentationFormat>Widescreen</PresentationFormat>
  <Paragraphs>128</Paragraphs>
  <Slides>28</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SassoonPrimaryInfant</vt:lpstr>
      <vt:lpstr>Times New Roman</vt:lpstr>
      <vt:lpstr>Office Theme</vt:lpstr>
      <vt:lpstr>Relationships and Sex Education  (RSE)</vt:lpstr>
      <vt:lpstr>PowerPoint Presentation</vt:lpstr>
      <vt:lpstr>Facts and Myths</vt:lpstr>
      <vt:lpstr>Facts and Myths</vt:lpstr>
      <vt:lpstr>Facts and Myths</vt:lpstr>
      <vt:lpstr>Facts and Myths</vt:lpstr>
      <vt:lpstr>The requirements</vt:lpstr>
      <vt:lpstr>SCARF</vt:lpstr>
      <vt:lpstr>SCARF</vt:lpstr>
      <vt:lpstr>SCARF</vt:lpstr>
      <vt:lpstr>Nursery</vt:lpstr>
      <vt:lpstr>Reception</vt:lpstr>
      <vt:lpstr>Year 1</vt:lpstr>
      <vt:lpstr>Year 2</vt:lpstr>
      <vt:lpstr>Year 3</vt:lpstr>
      <vt:lpstr>Year 4</vt:lpstr>
      <vt:lpstr>Year 5</vt:lpstr>
      <vt:lpstr>Year 6</vt:lpstr>
      <vt:lpstr>SCARF</vt:lpstr>
      <vt:lpstr>SCARF</vt:lpstr>
      <vt:lpstr>SCARF</vt:lpstr>
      <vt:lpstr>SCARF</vt:lpstr>
      <vt:lpstr>Common questions</vt:lpstr>
      <vt:lpstr>Common questions</vt:lpstr>
      <vt:lpstr>Common questions</vt:lpstr>
      <vt:lpstr>Common questions</vt:lpstr>
      <vt:lpstr>Recommended websites</vt:lpstr>
      <vt:lpstr>Thank you</vt:lpstr>
    </vt:vector>
  </TitlesOfParts>
  <Company>Mersea Island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O'Flaherty</dc:creator>
  <cp:lastModifiedBy>Mrs O'Flaherty</cp:lastModifiedBy>
  <cp:revision>46</cp:revision>
  <dcterms:created xsi:type="dcterms:W3CDTF">2020-10-13T18:26:06Z</dcterms:created>
  <dcterms:modified xsi:type="dcterms:W3CDTF">2022-04-19T09:22:27Z</dcterms:modified>
</cp:coreProperties>
</file>