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7" r:id="rId2"/>
    <p:sldId id="258" r:id="rId3"/>
  </p:sldIdLst>
  <p:sldSz cx="20159663" cy="15119350"/>
  <p:notesSz cx="6797675" cy="9926638"/>
  <p:custDataLst>
    <p:tags r:id="rId5"/>
  </p:custDataLst>
  <p:defaultTextStyle>
    <a:defPPr>
      <a:defRPr lang="en-GB"/>
    </a:defPPr>
    <a:lvl1pPr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1pPr>
    <a:lvl2pPr marL="646260" indent="-417888"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2pPr>
    <a:lvl3pPr marL="1292519" indent="-835776"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3pPr>
    <a:lvl4pPr marL="1938778" indent="-1253664"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4pPr>
    <a:lvl5pPr marL="2585037" indent="-1671552"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5pPr>
    <a:lvl6pPr marL="1141857"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6pPr>
    <a:lvl7pPr marL="1370228"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7pPr>
    <a:lvl8pPr marL="1598600"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8pPr>
    <a:lvl9pPr marL="1826971"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963" userDrawn="1">
          <p15:clr>
            <a:srgbClr val="A4A3A4"/>
          </p15:clr>
        </p15:guide>
        <p15:guide id="2" orient="horz" pos="9366" userDrawn="1">
          <p15:clr>
            <a:srgbClr val="A4A3A4"/>
          </p15:clr>
        </p15:guide>
        <p15:guide id="3" pos="4435" userDrawn="1">
          <p15:clr>
            <a:srgbClr val="A4A3A4"/>
          </p15:clr>
        </p15:guide>
        <p15:guide id="4" pos="4239" userDrawn="1">
          <p15:clr>
            <a:srgbClr val="A4A3A4"/>
          </p15:clr>
        </p15:guide>
        <p15:guide id="5" pos="407" userDrawn="1">
          <p15:clr>
            <a:srgbClr val="A4A3A4"/>
          </p15:clr>
        </p15:guide>
        <p15:guide id="6" pos="8268" userDrawn="1">
          <p15:clr>
            <a:srgbClr val="A4A3A4"/>
          </p15:clr>
        </p15:guide>
        <p15:guide id="7" pos="8464" userDrawn="1">
          <p15:clr>
            <a:srgbClr val="A4A3A4"/>
          </p15:clr>
        </p15:guide>
        <p15:guide id="8" pos="122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ipps, Olivia" initials="PO" lastIdx="1" clrIdx="0">
    <p:extLst>
      <p:ext uri="{19B8F6BF-5375-455C-9EA6-DF929625EA0E}">
        <p15:presenceInfo xmlns:p15="http://schemas.microsoft.com/office/powerpoint/2012/main" userId="S-1-5-21-2030988789-1001873939-883519231-14719" providerId="AD"/>
      </p:ext>
    </p:extLst>
  </p:cmAuthor>
  <p:cmAuthor id="2" name="Olivia Philipps" initials="OP" lastIdx="3" clrIdx="1">
    <p:extLst>
      <p:ext uri="{19B8F6BF-5375-455C-9EA6-DF929625EA0E}">
        <p15:presenceInfo xmlns:p15="http://schemas.microsoft.com/office/powerpoint/2012/main" userId="S::Olivia.Philipps@royalsociety.org::270c04b6-1c7b-4417-b39e-a8a291d879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245"/>
    <a:srgbClr val="000000"/>
    <a:srgbClr val="EDE7DD"/>
    <a:srgbClr val="AD052E"/>
    <a:srgbClr val="1D1D1C"/>
    <a:srgbClr val="BD0E2B"/>
    <a:srgbClr val="00405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652" autoAdjust="0"/>
  </p:normalViewPr>
  <p:slideViewPr>
    <p:cSldViewPr snapToGrid="0" snapToObjects="1">
      <p:cViewPr>
        <p:scale>
          <a:sx n="60" d="100"/>
          <a:sy n="60" d="100"/>
        </p:scale>
        <p:origin x="-798" y="-114"/>
      </p:cViewPr>
      <p:guideLst>
        <p:guide orient="horz" pos="963"/>
        <p:guide orient="horz" pos="9366"/>
        <p:guide pos="4435"/>
        <p:guide pos="4239"/>
        <p:guide pos="407"/>
        <p:guide pos="8268"/>
        <p:guide pos="8464"/>
        <p:guide pos="1229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tags" Target="tags/tag1.xml"/><Relationship Id="rId10" Type="http://schemas.openxmlformats.org/officeDocument/2006/relationships/tableStyles" Target="tableStyles.xml"/><Relationship Id="rId4" Type="http://schemas.openxmlformats.org/officeDocument/2006/relationships/handoutMaster" Target="handoutMasters/handoutMaster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wrap="square" lIns="88221" tIns="44111" rIns="88221" bIns="44111" numCol="1" anchor="t"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3" name="Date Placeholder 2"/>
          <p:cNvSpPr>
            <a:spLocks noGrp="1"/>
          </p:cNvSpPr>
          <p:nvPr>
            <p:ph type="dt" sz="quarter" idx="1"/>
          </p:nvPr>
        </p:nvSpPr>
        <p:spPr>
          <a:xfrm>
            <a:off x="3849688" y="0"/>
            <a:ext cx="2946400" cy="495300"/>
          </a:xfrm>
          <a:prstGeom prst="rect">
            <a:avLst/>
          </a:prstGeom>
        </p:spPr>
        <p:txBody>
          <a:bodyPr vert="horz" wrap="square" lIns="88221" tIns="44111" rIns="88221" bIns="44111" numCol="1" anchor="t"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E903562B-7C22-4277-83D6-B905F4ADACBA}" type="datetime1">
              <a:rPr lang="en-US" altLang="en-US"/>
              <a:pPr>
                <a:defRPr/>
              </a:pPr>
              <a:t>3/6/2023</a:t>
            </a:fld>
            <a:endParaRPr lang="en-GB" altLang="en-US" dirty="0"/>
          </a:p>
        </p:txBody>
      </p:sp>
      <p:sp>
        <p:nvSpPr>
          <p:cNvPr id="4" name="Footer Placeholder 3"/>
          <p:cNvSpPr>
            <a:spLocks noGrp="1"/>
          </p:cNvSpPr>
          <p:nvPr>
            <p:ph type="ftr" sz="quarter" idx="2"/>
          </p:nvPr>
        </p:nvSpPr>
        <p:spPr>
          <a:xfrm>
            <a:off x="0" y="9429750"/>
            <a:ext cx="2946400" cy="495300"/>
          </a:xfrm>
          <a:prstGeom prst="rect">
            <a:avLst/>
          </a:prstGeom>
        </p:spPr>
        <p:txBody>
          <a:bodyPr vert="horz" wrap="square" lIns="88221" tIns="44111" rIns="88221" bIns="44111" numCol="1" anchor="b"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5" name="Slide Number Placeholder 4"/>
          <p:cNvSpPr>
            <a:spLocks noGrp="1"/>
          </p:cNvSpPr>
          <p:nvPr>
            <p:ph type="sldNum" sz="quarter" idx="3"/>
          </p:nvPr>
        </p:nvSpPr>
        <p:spPr>
          <a:xfrm>
            <a:off x="3849688" y="9429750"/>
            <a:ext cx="2946400" cy="495300"/>
          </a:xfrm>
          <a:prstGeom prst="rect">
            <a:avLst/>
          </a:prstGeom>
        </p:spPr>
        <p:txBody>
          <a:bodyPr vert="horz" wrap="square" lIns="88221" tIns="44111" rIns="88221" bIns="44111" numCol="1" anchor="b"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CDADBEC8-D348-4CFA-A366-61E45E94C1B4}" type="slidenum">
              <a:rPr lang="en-GB" altLang="en-US"/>
              <a:pPr>
                <a:defRPr/>
              </a:pPr>
              <a:t>‹#›</a:t>
            </a:fld>
            <a:endParaRPr lang="en-GB" altLang="en-US" dirty="0"/>
          </a:p>
        </p:txBody>
      </p:sp>
    </p:spTree>
    <p:extLst>
      <p:ext uri="{BB962C8B-B14F-4D97-AF65-F5344CB8AC3E}">
        <p14:creationId xmlns:p14="http://schemas.microsoft.com/office/powerpoint/2010/main" val="27349432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11024" y="4697863"/>
            <a:ext cx="17137616" cy="3238898"/>
          </a:xfrm>
        </p:spPr>
        <p:txBody>
          <a:bodyPr/>
          <a:lstStyle/>
          <a:p>
            <a:r>
              <a:rPr lang="en-US"/>
              <a:t>Click to edit Master title style</a:t>
            </a:r>
            <a:endParaRPr lang="en-GB"/>
          </a:p>
        </p:txBody>
      </p:sp>
      <p:sp>
        <p:nvSpPr>
          <p:cNvPr id="3" name="Subtitle 2"/>
          <p:cNvSpPr>
            <a:spLocks noGrp="1"/>
          </p:cNvSpPr>
          <p:nvPr>
            <p:ph type="subTitle" idx="1"/>
          </p:nvPr>
        </p:nvSpPr>
        <p:spPr>
          <a:xfrm>
            <a:off x="3022046" y="8567487"/>
            <a:ext cx="14115575" cy="3862885"/>
          </a:xfrm>
        </p:spPr>
        <p:txBody>
          <a:bodyPr/>
          <a:lstStyle>
            <a:lvl1pPr marL="0" indent="0" algn="ctr">
              <a:buNone/>
              <a:defRPr/>
            </a:lvl1pPr>
            <a:lvl2pPr marL="646085" indent="0" algn="ctr">
              <a:buNone/>
              <a:defRPr/>
            </a:lvl2pPr>
            <a:lvl3pPr marL="1292169" indent="0" algn="ctr">
              <a:buNone/>
              <a:defRPr/>
            </a:lvl3pPr>
            <a:lvl4pPr marL="1938254" indent="0" algn="ctr">
              <a:buNone/>
              <a:defRPr/>
            </a:lvl4pPr>
            <a:lvl5pPr marL="2584339" indent="0" algn="ctr">
              <a:buNone/>
              <a:defRPr/>
            </a:lvl5pPr>
            <a:lvl6pPr marL="3230423" indent="0" algn="ctr">
              <a:buNone/>
              <a:defRPr/>
            </a:lvl6pPr>
            <a:lvl7pPr marL="3876508" indent="0" algn="ctr">
              <a:buNone/>
              <a:defRPr/>
            </a:lvl7pPr>
            <a:lvl8pPr marL="4522592" indent="0" algn="ctr">
              <a:buNone/>
              <a:defRPr/>
            </a:lvl8pPr>
            <a:lvl9pPr marL="5168677"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98B8E77-B46E-44F6-955D-96EB92AEA1FB}" type="slidenum">
              <a:rPr lang="en-GB" altLang="en-US"/>
              <a:pPr>
                <a:defRPr/>
              </a:pPr>
              <a:t>‹#›</a:t>
            </a:fld>
            <a:endParaRPr lang="en-GB" altLang="en-US" dirty="0"/>
          </a:p>
        </p:txBody>
      </p:sp>
    </p:spTree>
    <p:extLst>
      <p:ext uri="{BB962C8B-B14F-4D97-AF65-F5344CB8AC3E}">
        <p14:creationId xmlns:p14="http://schemas.microsoft.com/office/powerpoint/2010/main" val="440647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B3B0AE7C-3BC9-4855-8C35-C0032ABF4461}" type="slidenum">
              <a:rPr lang="en-GB" altLang="en-US"/>
              <a:pPr>
                <a:defRPr/>
              </a:pPr>
              <a:t>‹#›</a:t>
            </a:fld>
            <a:endParaRPr lang="en-GB" altLang="en-US" dirty="0"/>
          </a:p>
        </p:txBody>
      </p:sp>
    </p:spTree>
    <p:extLst>
      <p:ext uri="{BB962C8B-B14F-4D97-AF65-F5344CB8AC3E}">
        <p14:creationId xmlns:p14="http://schemas.microsoft.com/office/powerpoint/2010/main" val="115496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91444" y="9716700"/>
            <a:ext cx="17137618" cy="3000975"/>
          </a:xfrm>
        </p:spPr>
        <p:txBody>
          <a:bodyPr anchor="t"/>
          <a:lstStyle>
            <a:lvl1pPr algn="l">
              <a:defRPr sz="5642" b="1" cap="all"/>
            </a:lvl1pPr>
          </a:lstStyle>
          <a:p>
            <a:r>
              <a:rPr lang="en-US"/>
              <a:t>Click to edit Master title style</a:t>
            </a:r>
            <a:endParaRPr lang="en-GB"/>
          </a:p>
        </p:txBody>
      </p:sp>
      <p:sp>
        <p:nvSpPr>
          <p:cNvPr id="3" name="Text Placeholder 2"/>
          <p:cNvSpPr>
            <a:spLocks noGrp="1"/>
          </p:cNvSpPr>
          <p:nvPr>
            <p:ph type="body" idx="1"/>
          </p:nvPr>
        </p:nvSpPr>
        <p:spPr>
          <a:xfrm>
            <a:off x="1591444" y="6408217"/>
            <a:ext cx="17137618" cy="3308480"/>
          </a:xfrm>
        </p:spPr>
        <p:txBody>
          <a:bodyPr anchor="b"/>
          <a:lstStyle>
            <a:lvl1pPr marL="0" indent="0">
              <a:buNone/>
              <a:defRPr sz="2846"/>
            </a:lvl1pPr>
            <a:lvl2pPr marL="646085" indent="0">
              <a:buNone/>
              <a:defRPr sz="2546"/>
            </a:lvl2pPr>
            <a:lvl3pPr marL="1292169" indent="0">
              <a:buNone/>
              <a:defRPr sz="2247"/>
            </a:lvl3pPr>
            <a:lvl4pPr marL="1938254" indent="0">
              <a:buNone/>
              <a:defRPr sz="1997"/>
            </a:lvl4pPr>
            <a:lvl5pPr marL="2584339" indent="0">
              <a:buNone/>
              <a:defRPr sz="1997"/>
            </a:lvl5pPr>
            <a:lvl6pPr marL="3230423" indent="0">
              <a:buNone/>
              <a:defRPr sz="1997"/>
            </a:lvl6pPr>
            <a:lvl7pPr marL="3876508" indent="0">
              <a:buNone/>
              <a:defRPr sz="1997"/>
            </a:lvl7pPr>
            <a:lvl8pPr marL="4522592" indent="0">
              <a:buNone/>
              <a:defRPr sz="1997"/>
            </a:lvl8pPr>
            <a:lvl9pPr marL="5168677" indent="0">
              <a:buNone/>
              <a:defRPr sz="199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3FC734B-9E21-4180-9E32-539175507E46}" type="slidenum">
              <a:rPr lang="en-GB" altLang="en-US"/>
              <a:pPr>
                <a:defRPr/>
              </a:pPr>
              <a:t>‹#›</a:t>
            </a:fld>
            <a:endParaRPr lang="en-GB" altLang="en-US" dirty="0"/>
          </a:p>
        </p:txBody>
      </p:sp>
    </p:spTree>
    <p:extLst>
      <p:ext uri="{BB962C8B-B14F-4D97-AF65-F5344CB8AC3E}">
        <p14:creationId xmlns:p14="http://schemas.microsoft.com/office/powerpoint/2010/main" val="194994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07351" y="3526206"/>
            <a:ext cx="8867205"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10280878" y="3526206"/>
            <a:ext cx="8871436"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C85907BE-25A8-43FD-B004-433CFDFF1FC2}" type="slidenum">
              <a:rPr lang="en-GB" altLang="en-US"/>
              <a:pPr>
                <a:defRPr/>
              </a:pPr>
              <a:t>‹#›</a:t>
            </a:fld>
            <a:endParaRPr lang="en-GB" altLang="en-US" dirty="0"/>
          </a:p>
        </p:txBody>
      </p:sp>
    </p:spTree>
    <p:extLst>
      <p:ext uri="{BB962C8B-B14F-4D97-AF65-F5344CB8AC3E}">
        <p14:creationId xmlns:p14="http://schemas.microsoft.com/office/powerpoint/2010/main" val="2313773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5"/>
            <a:ext cx="18144966" cy="2518395"/>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007350"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4" name="Content Placeholder 3"/>
          <p:cNvSpPr>
            <a:spLocks noGrp="1"/>
          </p:cNvSpPr>
          <p:nvPr>
            <p:ph sz="half" idx="2"/>
          </p:nvPr>
        </p:nvSpPr>
        <p:spPr>
          <a:xfrm>
            <a:off x="1007350"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0242784"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6" name="Content Placeholder 5"/>
          <p:cNvSpPr>
            <a:spLocks noGrp="1"/>
          </p:cNvSpPr>
          <p:nvPr>
            <p:ph sz="quarter" idx="4"/>
          </p:nvPr>
        </p:nvSpPr>
        <p:spPr>
          <a:xfrm>
            <a:off x="10242784"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21A5803B-3236-41D3-9657-B73BEEE4CF67}" type="slidenum">
              <a:rPr lang="en-GB" altLang="en-US"/>
              <a:pPr>
                <a:defRPr/>
              </a:pPr>
              <a:t>‹#›</a:t>
            </a:fld>
            <a:endParaRPr lang="en-GB" altLang="en-US" dirty="0"/>
          </a:p>
        </p:txBody>
      </p:sp>
    </p:spTree>
    <p:extLst>
      <p:ext uri="{BB962C8B-B14F-4D97-AF65-F5344CB8AC3E}">
        <p14:creationId xmlns:p14="http://schemas.microsoft.com/office/powerpoint/2010/main" val="128467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BA00B294-3345-4B89-A33C-74514FB032F3}" type="slidenum">
              <a:rPr lang="en-GB" altLang="en-US"/>
              <a:pPr>
                <a:defRPr/>
              </a:pPr>
              <a:t>‹#›</a:t>
            </a:fld>
            <a:endParaRPr lang="en-GB" altLang="en-US" dirty="0"/>
          </a:p>
        </p:txBody>
      </p:sp>
    </p:spTree>
    <p:extLst>
      <p:ext uri="{BB962C8B-B14F-4D97-AF65-F5344CB8AC3E}">
        <p14:creationId xmlns:p14="http://schemas.microsoft.com/office/powerpoint/2010/main" val="125715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6559415D-F8C9-4547-B56F-D27F0192609A}" type="slidenum">
              <a:rPr lang="en-GB" altLang="en-US"/>
              <a:pPr>
                <a:defRPr/>
              </a:pPr>
              <a:t>‹#›</a:t>
            </a:fld>
            <a:endParaRPr lang="en-GB" altLang="en-US" dirty="0"/>
          </a:p>
        </p:txBody>
      </p:sp>
    </p:spTree>
    <p:extLst>
      <p:ext uri="{BB962C8B-B14F-4D97-AF65-F5344CB8AC3E}">
        <p14:creationId xmlns:p14="http://schemas.microsoft.com/office/powerpoint/2010/main" val="723083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351" y="601546"/>
            <a:ext cx="6632415" cy="2563287"/>
          </a:xfrm>
        </p:spPr>
        <p:txBody>
          <a:bodyPr anchor="b"/>
          <a:lstStyle>
            <a:lvl1pPr algn="l">
              <a:defRPr sz="2846" b="1"/>
            </a:lvl1pPr>
          </a:lstStyle>
          <a:p>
            <a:r>
              <a:rPr lang="en-US"/>
              <a:t>Click to edit Master title style</a:t>
            </a:r>
            <a:endParaRPr lang="en-GB"/>
          </a:p>
        </p:txBody>
      </p:sp>
      <p:sp>
        <p:nvSpPr>
          <p:cNvPr id="3" name="Content Placeholder 2"/>
          <p:cNvSpPr>
            <a:spLocks noGrp="1"/>
          </p:cNvSpPr>
          <p:nvPr>
            <p:ph idx="1"/>
          </p:nvPr>
        </p:nvSpPr>
        <p:spPr>
          <a:xfrm>
            <a:off x="7881021" y="601545"/>
            <a:ext cx="11271297" cy="12903971"/>
          </a:xfrm>
        </p:spPr>
        <p:txBody>
          <a:bodyPr/>
          <a:lstStyle>
            <a:lvl1pPr>
              <a:defRPr sz="4544"/>
            </a:lvl1pPr>
            <a:lvl2pPr>
              <a:defRPr sz="3944"/>
            </a:lvl2pPr>
            <a:lvl3pPr>
              <a:defRPr sz="3395"/>
            </a:lvl3pPr>
            <a:lvl4pPr>
              <a:defRPr sz="2846"/>
            </a:lvl4pPr>
            <a:lvl5pPr>
              <a:defRPr sz="2846"/>
            </a:lvl5pPr>
            <a:lvl6pPr>
              <a:defRPr sz="2846"/>
            </a:lvl6pPr>
            <a:lvl7pPr>
              <a:defRPr sz="2846"/>
            </a:lvl7pPr>
            <a:lvl8pPr>
              <a:defRPr sz="2846"/>
            </a:lvl8pPr>
            <a:lvl9pPr>
              <a:defRPr sz="28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007351" y="3164829"/>
            <a:ext cx="6632415" cy="10340684"/>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455D368-D3B3-48A6-A92C-F9704AFE0A41}" type="slidenum">
              <a:rPr lang="en-GB" altLang="en-US"/>
              <a:pPr>
                <a:defRPr/>
              </a:pPr>
              <a:t>‹#›</a:t>
            </a:fld>
            <a:endParaRPr lang="en-GB" altLang="en-US" dirty="0"/>
          </a:p>
        </p:txBody>
      </p:sp>
    </p:spTree>
    <p:extLst>
      <p:ext uri="{BB962C8B-B14F-4D97-AF65-F5344CB8AC3E}">
        <p14:creationId xmlns:p14="http://schemas.microsoft.com/office/powerpoint/2010/main" val="1602855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53207" y="10583098"/>
            <a:ext cx="12092412" cy="1250218"/>
          </a:xfrm>
        </p:spPr>
        <p:txBody>
          <a:bodyPr anchor="b"/>
          <a:lstStyle>
            <a:lvl1pPr algn="l">
              <a:defRPr sz="2846" b="1"/>
            </a:lvl1pPr>
          </a:lstStyle>
          <a:p>
            <a:r>
              <a:rPr lang="en-US"/>
              <a:t>Click to edit Master title style</a:t>
            </a:r>
            <a:endParaRPr lang="en-GB"/>
          </a:p>
        </p:txBody>
      </p:sp>
      <p:sp>
        <p:nvSpPr>
          <p:cNvPr id="3" name="Picture Placeholder 2"/>
          <p:cNvSpPr>
            <a:spLocks noGrp="1"/>
          </p:cNvSpPr>
          <p:nvPr>
            <p:ph type="pic" idx="1"/>
          </p:nvPr>
        </p:nvSpPr>
        <p:spPr>
          <a:xfrm>
            <a:off x="3953207" y="1351225"/>
            <a:ext cx="12092412" cy="9070264"/>
          </a:xfrm>
        </p:spPr>
        <p:txBody>
          <a:bodyPr/>
          <a:lstStyle>
            <a:lvl1pPr marL="0" indent="0">
              <a:buNone/>
              <a:defRPr sz="4544"/>
            </a:lvl1pPr>
            <a:lvl2pPr marL="646085" indent="0">
              <a:buNone/>
              <a:defRPr sz="3944"/>
            </a:lvl2pPr>
            <a:lvl3pPr marL="1292169" indent="0">
              <a:buNone/>
              <a:defRPr sz="3395"/>
            </a:lvl3pPr>
            <a:lvl4pPr marL="1938254" indent="0">
              <a:buNone/>
              <a:defRPr sz="2846"/>
            </a:lvl4pPr>
            <a:lvl5pPr marL="2584339" indent="0">
              <a:buNone/>
              <a:defRPr sz="2846"/>
            </a:lvl5pPr>
            <a:lvl6pPr marL="3230423" indent="0">
              <a:buNone/>
              <a:defRPr sz="2846"/>
            </a:lvl6pPr>
            <a:lvl7pPr marL="3876508" indent="0">
              <a:buNone/>
              <a:defRPr sz="2846"/>
            </a:lvl7pPr>
            <a:lvl8pPr marL="4522592" indent="0">
              <a:buNone/>
              <a:defRPr sz="2846"/>
            </a:lvl8pPr>
            <a:lvl9pPr marL="5168677" indent="0">
              <a:buNone/>
              <a:defRPr sz="2846"/>
            </a:lvl9pPr>
          </a:lstStyle>
          <a:p>
            <a:pPr lvl="0"/>
            <a:endParaRPr lang="en-GB" noProof="0" dirty="0"/>
          </a:p>
        </p:txBody>
      </p:sp>
      <p:sp>
        <p:nvSpPr>
          <p:cNvPr id="4" name="Text Placeholder 3"/>
          <p:cNvSpPr>
            <a:spLocks noGrp="1"/>
          </p:cNvSpPr>
          <p:nvPr>
            <p:ph type="body" sz="half" idx="2"/>
          </p:nvPr>
        </p:nvSpPr>
        <p:spPr>
          <a:xfrm>
            <a:off x="3953207" y="11833316"/>
            <a:ext cx="12092412" cy="1773202"/>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9F475FE-4413-4A88-954C-511900573468}" type="slidenum">
              <a:rPr lang="en-GB" altLang="en-US"/>
              <a:pPr>
                <a:defRPr/>
              </a:pPr>
              <a:t>‹#›</a:t>
            </a:fld>
            <a:endParaRPr lang="en-GB" altLang="en-US" dirty="0"/>
          </a:p>
        </p:txBody>
      </p:sp>
    </p:spTree>
    <p:extLst>
      <p:ext uri="{BB962C8B-B14F-4D97-AF65-F5344CB8AC3E}">
        <p14:creationId xmlns:p14="http://schemas.microsoft.com/office/powerpoint/2010/main" val="7528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80BAB0A-85AF-44A0-8C3B-410429D6CFBF}" type="slidenum">
              <a:rPr lang="en-GB" altLang="en-US"/>
              <a:pPr>
                <a:defRPr/>
              </a:pPr>
              <a:t>‹#›</a:t>
            </a:fld>
            <a:endParaRPr lang="en-GB" altLang="en-US" dirty="0"/>
          </a:p>
        </p:txBody>
      </p:sp>
    </p:spTree>
    <p:extLst>
      <p:ext uri="{BB962C8B-B14F-4D97-AF65-F5344CB8AC3E}">
        <p14:creationId xmlns:p14="http://schemas.microsoft.com/office/powerpoint/2010/main" val="239940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619251" y="606034"/>
            <a:ext cx="4533068" cy="129017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07349" y="606034"/>
            <a:ext cx="13205572" cy="129017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A4D3BFA-67F5-4F5D-B175-BB12927B2660}" type="slidenum">
              <a:rPr lang="en-GB" altLang="en-US"/>
              <a:pPr>
                <a:defRPr/>
              </a:pPr>
              <a:t>‹#›</a:t>
            </a:fld>
            <a:endParaRPr lang="en-GB" altLang="en-US" dirty="0"/>
          </a:p>
        </p:txBody>
      </p:sp>
    </p:spTree>
    <p:extLst>
      <p:ext uri="{BB962C8B-B14F-4D97-AF65-F5344CB8AC3E}">
        <p14:creationId xmlns:p14="http://schemas.microsoft.com/office/powerpoint/2010/main" val="2468622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2"/>
            <a:ext cx="18144966" cy="2520640"/>
          </a:xfrm>
        </p:spPr>
        <p:txBody>
          <a:bodyPr/>
          <a:lstStyle/>
          <a:p>
            <a:r>
              <a:rPr lang="en-US"/>
              <a:t>Click to edit Master title style</a:t>
            </a:r>
            <a:endParaRPr lang="en-GB"/>
          </a:p>
        </p:txBody>
      </p:sp>
      <p:sp>
        <p:nvSpPr>
          <p:cNvPr id="3" name="Content Placeholder 2"/>
          <p:cNvSpPr>
            <a:spLocks noGrp="1"/>
          </p:cNvSpPr>
          <p:nvPr>
            <p:ph sz="quarter" idx="1"/>
          </p:nvPr>
        </p:nvSpPr>
        <p:spPr>
          <a:xfrm>
            <a:off x="1007351" y="3526206"/>
            <a:ext cx="8867205" cy="4881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1007351" y="8623599"/>
            <a:ext cx="8867205" cy="4884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half" idx="3"/>
          </p:nvPr>
        </p:nvSpPr>
        <p:spPr>
          <a:xfrm>
            <a:off x="10280878" y="3526206"/>
            <a:ext cx="8871436" cy="99815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A0798120-9AA0-4FE6-8F13-A185291C3357}" type="slidenum">
              <a:rPr lang="en-GB" altLang="en-US"/>
              <a:pPr>
                <a:defRPr/>
              </a:pPr>
              <a:t>‹#›</a:t>
            </a:fld>
            <a:endParaRPr lang="en-GB" altLang="en-US" dirty="0"/>
          </a:p>
        </p:txBody>
      </p:sp>
    </p:spTree>
    <p:extLst>
      <p:ext uri="{BB962C8B-B14F-4D97-AF65-F5344CB8AC3E}">
        <p14:creationId xmlns:p14="http://schemas.microsoft.com/office/powerpoint/2010/main" val="34898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07086" y="606395"/>
            <a:ext cx="18145492" cy="251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1007086" y="3526580"/>
            <a:ext cx="18145492" cy="998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1007088" y="13767851"/>
            <a:ext cx="4706215"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eaLnBrk="1" hangingPunct="1">
              <a:defRPr sz="2247">
                <a:latin typeface="Arial" charset="0"/>
                <a:ea typeface="ＭＳ Ｐゴシック" charset="0"/>
                <a:cs typeface="Arial" charset="0"/>
              </a:defRPr>
            </a:lvl1pPr>
          </a:lstStyle>
          <a:p>
            <a:pPr>
              <a:defRPr/>
            </a:pPr>
            <a:endParaRPr lang="en-US" dirty="0"/>
          </a:p>
        </p:txBody>
      </p:sp>
      <p:sp>
        <p:nvSpPr>
          <p:cNvPr id="1029" name="Rectangle 5"/>
          <p:cNvSpPr>
            <a:spLocks noGrp="1" noChangeArrowheads="1"/>
          </p:cNvSpPr>
          <p:nvPr>
            <p:ph type="ftr" sz="quarter" idx="3"/>
          </p:nvPr>
        </p:nvSpPr>
        <p:spPr bwMode="auto">
          <a:xfrm>
            <a:off x="6886489" y="13767851"/>
            <a:ext cx="6386686"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ctr" eaLnBrk="1" hangingPunct="1">
              <a:defRPr sz="2247">
                <a:latin typeface="Arial" charset="0"/>
                <a:ea typeface="ＭＳ Ｐゴシック" charset="0"/>
                <a:cs typeface="Arial" charset="0"/>
              </a:defRPr>
            </a:lvl1pPr>
          </a:lstStyle>
          <a:p>
            <a:pPr>
              <a:defRPr/>
            </a:pPr>
            <a:endParaRPr lang="en-US" dirty="0"/>
          </a:p>
        </p:txBody>
      </p:sp>
      <p:sp>
        <p:nvSpPr>
          <p:cNvPr id="1030" name="Rectangle 6"/>
          <p:cNvSpPr>
            <a:spLocks noGrp="1" noChangeArrowheads="1"/>
          </p:cNvSpPr>
          <p:nvPr>
            <p:ph type="sldNum" sz="quarter" idx="4"/>
          </p:nvPr>
        </p:nvSpPr>
        <p:spPr bwMode="auto">
          <a:xfrm>
            <a:off x="14446362" y="13767851"/>
            <a:ext cx="4706217"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r" eaLnBrk="1" hangingPunct="1">
              <a:defRPr sz="2247">
                <a:ea typeface="MS PGothic" panose="020B0600070205080204" pitchFamily="34" charset="-128"/>
                <a:cs typeface="Arial" panose="020B0604020202020204" pitchFamily="34" charset="0"/>
              </a:defRPr>
            </a:lvl1pPr>
          </a:lstStyle>
          <a:p>
            <a:pPr>
              <a:defRPr/>
            </a:pPr>
            <a:fld id="{185B122C-411E-4626-8254-18FFBADEE7C9}"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73479" rtl="0" eaLnBrk="0" fontAlgn="base" hangingPunct="0">
        <a:spcBef>
          <a:spcPct val="0"/>
        </a:spcBef>
        <a:spcAft>
          <a:spcPct val="0"/>
        </a:spcAft>
        <a:defRPr sz="7090">
          <a:solidFill>
            <a:schemeClr val="tx2"/>
          </a:solidFill>
          <a:latin typeface="+mj-lt"/>
          <a:ea typeface="ＭＳ Ｐゴシック" panose="020B0600070205080204" pitchFamily="34" charset="-128"/>
          <a:cs typeface="ＭＳ Ｐゴシック" charset="0"/>
        </a:defRPr>
      </a:lvl1pPr>
      <a:lvl2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2pPr>
      <a:lvl3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3pPr>
      <a:lvl4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4pPr>
      <a:lvl5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5pPr>
      <a:lvl6pPr marL="646085" algn="ctr" defTabSz="1473881" rtl="0" fontAlgn="base">
        <a:spcBef>
          <a:spcPct val="0"/>
        </a:spcBef>
        <a:spcAft>
          <a:spcPct val="0"/>
        </a:spcAft>
        <a:defRPr sz="7090">
          <a:solidFill>
            <a:schemeClr val="tx2"/>
          </a:solidFill>
          <a:latin typeface="Arial" charset="0"/>
        </a:defRPr>
      </a:lvl6pPr>
      <a:lvl7pPr marL="1292169" algn="ctr" defTabSz="1473881" rtl="0" fontAlgn="base">
        <a:spcBef>
          <a:spcPct val="0"/>
        </a:spcBef>
        <a:spcAft>
          <a:spcPct val="0"/>
        </a:spcAft>
        <a:defRPr sz="7090">
          <a:solidFill>
            <a:schemeClr val="tx2"/>
          </a:solidFill>
          <a:latin typeface="Arial" charset="0"/>
        </a:defRPr>
      </a:lvl7pPr>
      <a:lvl8pPr marL="1938254" algn="ctr" defTabSz="1473881" rtl="0" fontAlgn="base">
        <a:spcBef>
          <a:spcPct val="0"/>
        </a:spcBef>
        <a:spcAft>
          <a:spcPct val="0"/>
        </a:spcAft>
        <a:defRPr sz="7090">
          <a:solidFill>
            <a:schemeClr val="tx2"/>
          </a:solidFill>
          <a:latin typeface="Arial" charset="0"/>
        </a:defRPr>
      </a:lvl8pPr>
      <a:lvl9pPr marL="2584339" algn="ctr" defTabSz="1473881" rtl="0" fontAlgn="base">
        <a:spcBef>
          <a:spcPct val="0"/>
        </a:spcBef>
        <a:spcAft>
          <a:spcPct val="0"/>
        </a:spcAft>
        <a:defRPr sz="7090">
          <a:solidFill>
            <a:schemeClr val="tx2"/>
          </a:solidFill>
          <a:latin typeface="Arial" charset="0"/>
        </a:defRPr>
      </a:lvl9pPr>
    </p:titleStyle>
    <p:bodyStyle>
      <a:lvl1pPr marL="551663" indent="-551663" algn="l" defTabSz="1473479" rtl="0" eaLnBrk="0" fontAlgn="base" hangingPunct="0">
        <a:spcBef>
          <a:spcPct val="20000"/>
        </a:spcBef>
        <a:spcAft>
          <a:spcPct val="0"/>
        </a:spcAft>
        <a:buChar char="•"/>
        <a:defRPr sz="5243">
          <a:solidFill>
            <a:schemeClr val="tx1"/>
          </a:solidFill>
          <a:latin typeface="+mn-lt"/>
          <a:ea typeface="ＭＳ Ｐゴシック" panose="020B0600070205080204" pitchFamily="34" charset="-128"/>
          <a:cs typeface="ＭＳ Ｐゴシック" charset="0"/>
        </a:defRPr>
      </a:lvl1pPr>
      <a:lvl2pPr marL="1197647" indent="-459719" algn="l" defTabSz="1473479" rtl="0" eaLnBrk="0" fontAlgn="base" hangingPunct="0">
        <a:spcBef>
          <a:spcPct val="20000"/>
        </a:spcBef>
        <a:spcAft>
          <a:spcPct val="0"/>
        </a:spcAft>
        <a:buChar char="–"/>
        <a:defRPr sz="4544">
          <a:solidFill>
            <a:schemeClr val="tx1"/>
          </a:solidFill>
          <a:latin typeface="+mn-lt"/>
          <a:ea typeface="ＭＳ Ｐゴシック" panose="020B0600070205080204" pitchFamily="34" charset="-128"/>
        </a:defRPr>
      </a:lvl2pPr>
      <a:lvl3pPr marL="1841254" indent="-367775" algn="l" defTabSz="1473479" rtl="0" eaLnBrk="0" fontAlgn="base" hangingPunct="0">
        <a:spcBef>
          <a:spcPct val="20000"/>
        </a:spcBef>
        <a:spcAft>
          <a:spcPct val="0"/>
        </a:spcAft>
        <a:buChar char="•"/>
        <a:defRPr sz="3795">
          <a:solidFill>
            <a:schemeClr val="tx1"/>
          </a:solidFill>
          <a:latin typeface="+mn-lt"/>
          <a:ea typeface="ＭＳ Ｐゴシック" panose="020B0600070205080204" pitchFamily="34" charset="-128"/>
        </a:defRPr>
      </a:lvl3pPr>
      <a:lvl4pPr marL="2579182"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4pPr>
      <a:lvl5pPr marL="3315525"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5pPr>
      <a:lvl6pPr marL="3961755" indent="-367910" algn="l" defTabSz="1473881" rtl="0" fontAlgn="base">
        <a:spcBef>
          <a:spcPct val="20000"/>
        </a:spcBef>
        <a:spcAft>
          <a:spcPct val="0"/>
        </a:spcAft>
        <a:buChar char="»"/>
        <a:defRPr sz="3245">
          <a:solidFill>
            <a:schemeClr val="tx1"/>
          </a:solidFill>
          <a:latin typeface="+mn-lt"/>
        </a:defRPr>
      </a:lvl6pPr>
      <a:lvl7pPr marL="4607840" indent="-367910" algn="l" defTabSz="1473881" rtl="0" fontAlgn="base">
        <a:spcBef>
          <a:spcPct val="20000"/>
        </a:spcBef>
        <a:spcAft>
          <a:spcPct val="0"/>
        </a:spcAft>
        <a:buChar char="»"/>
        <a:defRPr sz="3245">
          <a:solidFill>
            <a:schemeClr val="tx1"/>
          </a:solidFill>
          <a:latin typeface="+mn-lt"/>
        </a:defRPr>
      </a:lvl7pPr>
      <a:lvl8pPr marL="5253925" indent="-367910" algn="l" defTabSz="1473881" rtl="0" fontAlgn="base">
        <a:spcBef>
          <a:spcPct val="20000"/>
        </a:spcBef>
        <a:spcAft>
          <a:spcPct val="0"/>
        </a:spcAft>
        <a:buChar char="»"/>
        <a:defRPr sz="3245">
          <a:solidFill>
            <a:schemeClr val="tx1"/>
          </a:solidFill>
          <a:latin typeface="+mn-lt"/>
        </a:defRPr>
      </a:lvl8pPr>
      <a:lvl9pPr marL="5900009" indent="-367910" algn="l" defTabSz="1473881" rtl="0" fontAlgn="base">
        <a:spcBef>
          <a:spcPct val="20000"/>
        </a:spcBef>
        <a:spcAft>
          <a:spcPct val="0"/>
        </a:spcAft>
        <a:buChar char="»"/>
        <a:defRPr sz="3245">
          <a:solidFill>
            <a:schemeClr val="tx1"/>
          </a:solidFill>
          <a:latin typeface="+mn-lt"/>
        </a:defRPr>
      </a:lvl9pPr>
    </p:bodyStyle>
    <p:otherStyle>
      <a:defPPr>
        <a:defRPr lang="en-US"/>
      </a:defPPr>
      <a:lvl1pPr marL="0" algn="l" defTabSz="1292169" rtl="0" eaLnBrk="1" latinLnBrk="0" hangingPunct="1">
        <a:defRPr sz="2546" kern="1200">
          <a:solidFill>
            <a:schemeClr val="tx1"/>
          </a:solidFill>
          <a:latin typeface="+mn-lt"/>
          <a:ea typeface="+mn-ea"/>
          <a:cs typeface="+mn-cs"/>
        </a:defRPr>
      </a:lvl1pPr>
      <a:lvl2pPr marL="646085" algn="l" defTabSz="1292169" rtl="0" eaLnBrk="1" latinLnBrk="0" hangingPunct="1">
        <a:defRPr sz="2546" kern="1200">
          <a:solidFill>
            <a:schemeClr val="tx1"/>
          </a:solidFill>
          <a:latin typeface="+mn-lt"/>
          <a:ea typeface="+mn-ea"/>
          <a:cs typeface="+mn-cs"/>
        </a:defRPr>
      </a:lvl2pPr>
      <a:lvl3pPr marL="1292169" algn="l" defTabSz="1292169" rtl="0" eaLnBrk="1" latinLnBrk="0" hangingPunct="1">
        <a:defRPr sz="2546" kern="1200">
          <a:solidFill>
            <a:schemeClr val="tx1"/>
          </a:solidFill>
          <a:latin typeface="+mn-lt"/>
          <a:ea typeface="+mn-ea"/>
          <a:cs typeface="+mn-cs"/>
        </a:defRPr>
      </a:lvl3pPr>
      <a:lvl4pPr marL="1938254" algn="l" defTabSz="1292169" rtl="0" eaLnBrk="1" latinLnBrk="0" hangingPunct="1">
        <a:defRPr sz="2546" kern="1200">
          <a:solidFill>
            <a:schemeClr val="tx1"/>
          </a:solidFill>
          <a:latin typeface="+mn-lt"/>
          <a:ea typeface="+mn-ea"/>
          <a:cs typeface="+mn-cs"/>
        </a:defRPr>
      </a:lvl4pPr>
      <a:lvl5pPr marL="2584339" algn="l" defTabSz="1292169" rtl="0" eaLnBrk="1" latinLnBrk="0" hangingPunct="1">
        <a:defRPr sz="2546" kern="1200">
          <a:solidFill>
            <a:schemeClr val="tx1"/>
          </a:solidFill>
          <a:latin typeface="+mn-lt"/>
          <a:ea typeface="+mn-ea"/>
          <a:cs typeface="+mn-cs"/>
        </a:defRPr>
      </a:lvl5pPr>
      <a:lvl6pPr marL="3230423" algn="l" defTabSz="1292169" rtl="0" eaLnBrk="1" latinLnBrk="0" hangingPunct="1">
        <a:defRPr sz="2546" kern="1200">
          <a:solidFill>
            <a:schemeClr val="tx1"/>
          </a:solidFill>
          <a:latin typeface="+mn-lt"/>
          <a:ea typeface="+mn-ea"/>
          <a:cs typeface="+mn-cs"/>
        </a:defRPr>
      </a:lvl6pPr>
      <a:lvl7pPr marL="3876508" algn="l" defTabSz="1292169" rtl="0" eaLnBrk="1" latinLnBrk="0" hangingPunct="1">
        <a:defRPr sz="2546" kern="1200">
          <a:solidFill>
            <a:schemeClr val="tx1"/>
          </a:solidFill>
          <a:latin typeface="+mn-lt"/>
          <a:ea typeface="+mn-ea"/>
          <a:cs typeface="+mn-cs"/>
        </a:defRPr>
      </a:lvl7pPr>
      <a:lvl8pPr marL="4522592" algn="l" defTabSz="1292169" rtl="0" eaLnBrk="1" latinLnBrk="0" hangingPunct="1">
        <a:defRPr sz="2546" kern="1200">
          <a:solidFill>
            <a:schemeClr val="tx1"/>
          </a:solidFill>
          <a:latin typeface="+mn-lt"/>
          <a:ea typeface="+mn-ea"/>
          <a:cs typeface="+mn-cs"/>
        </a:defRPr>
      </a:lvl8pPr>
      <a:lvl9pPr marL="5168677" algn="l" defTabSz="1292169" rtl="0" eaLnBrk="1" latinLnBrk="0" hangingPunct="1">
        <a:defRPr sz="25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2" Type="http://schemas.openxmlformats.org/officeDocument/2006/relationships/hyperlink" Target="mailto:education@royalsociety.org"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2"/>
            <a:ext cx="20159663" cy="2048702"/>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3600" b="1" dirty="0">
                <a:solidFill>
                  <a:srgbClr val="D31245"/>
                </a:solidFill>
              </a:rPr>
              <a:t>How is the shape of the red squirrel skulls on Mersea Island related to the food items </a:t>
            </a:r>
            <a:r>
              <a:rPr lang="en-GB" altLang="en-US" sz="3600" b="1" dirty="0" smtClean="0">
                <a:solidFill>
                  <a:srgbClr val="D31245"/>
                </a:solidFill>
              </a:rPr>
              <a:t>available?</a:t>
            </a:r>
            <a:r>
              <a:rPr lang="en-GB" altLang="en-US" sz="2000" b="1" dirty="0">
                <a:solidFill>
                  <a:srgbClr val="1D1D1C"/>
                </a:solidFill>
              </a:rPr>
              <a:t> </a:t>
            </a:r>
            <a:r>
              <a:rPr lang="en-GB" altLang="en-US" sz="2000" b="1" dirty="0" smtClean="0">
                <a:solidFill>
                  <a:srgbClr val="1D1D1C"/>
                </a:solidFill>
              </a:rPr>
              <a:t>Mersea Island School</a:t>
            </a:r>
            <a:endParaRPr lang="en-GB" altLang="en-US" sz="2000" b="1" dirty="0">
              <a:solidFill>
                <a:srgbClr val="1D1D1C"/>
              </a:solidFill>
            </a:endParaRPr>
          </a:p>
          <a:p>
            <a:pPr eaLnBrk="1" hangingPunct="1">
              <a:lnSpc>
                <a:spcPct val="110000"/>
              </a:lnSpc>
              <a:spcBef>
                <a:spcPct val="0"/>
              </a:spcBef>
              <a:spcAft>
                <a:spcPct val="30000"/>
              </a:spcAft>
              <a:buFontTx/>
              <a:buNone/>
            </a:pPr>
            <a:r>
              <a:rPr lang="en-GB" altLang="en-US" sz="1398" b="1" dirty="0">
                <a:solidFill>
                  <a:srgbClr val="1D1D1C"/>
                </a:solidFill>
              </a:rPr>
              <a:t>Executive Fellow Andrew May BSc MSc FLS FCIEEM FRES </a:t>
            </a:r>
            <a:r>
              <a:rPr lang="en-GB" altLang="en-US" sz="1398" b="1" dirty="0" err="1">
                <a:solidFill>
                  <a:srgbClr val="1D1D1C"/>
                </a:solidFill>
              </a:rPr>
              <a:t>CBiol</a:t>
            </a:r>
            <a:r>
              <a:rPr lang="en-GB" altLang="en-US" sz="1398" b="1" dirty="0">
                <a:solidFill>
                  <a:srgbClr val="1D1D1C"/>
                </a:solidFill>
              </a:rPr>
              <a:t> </a:t>
            </a:r>
            <a:r>
              <a:rPr lang="en-GB" altLang="en-US" sz="1398" b="1" dirty="0" smtClean="0">
                <a:solidFill>
                  <a:srgbClr val="1D1D1C"/>
                </a:solidFill>
              </a:rPr>
              <a:t>FRSB Director </a:t>
            </a:r>
            <a:r>
              <a:rPr lang="en-GB" altLang="en-US" sz="1398" b="1" dirty="0">
                <a:solidFill>
                  <a:srgbClr val="1D1D1C"/>
                </a:solidFill>
              </a:rPr>
              <a:t>of Landscape Conservation</a:t>
            </a:r>
          </a:p>
        </p:txBody>
      </p:sp>
      <p:pic>
        <p:nvPicPr>
          <p:cNvPr id="3079" name="Picture 2" descr="Partnership Grants charterm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88772" y="14161845"/>
            <a:ext cx="4182117" cy="880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Rectangle 6"/>
          <p:cNvSpPr>
            <a:spLocks noChangeArrowheads="1"/>
          </p:cNvSpPr>
          <p:nvPr/>
        </p:nvSpPr>
        <p:spPr bwMode="auto">
          <a:xfrm>
            <a:off x="17565376" y="839023"/>
            <a:ext cx="2060406" cy="993958"/>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dirty="0"/>
              <a:t>Your STEM partner logo here</a:t>
            </a:r>
          </a:p>
        </p:txBody>
      </p:sp>
      <p:sp>
        <p:nvSpPr>
          <p:cNvPr id="6" name="TextBox 5"/>
          <p:cNvSpPr txBox="1"/>
          <p:nvPr/>
        </p:nvSpPr>
        <p:spPr>
          <a:xfrm>
            <a:off x="384329" y="2554648"/>
            <a:ext cx="8946524" cy="3170099"/>
          </a:xfrm>
          <a:prstGeom prst="rect">
            <a:avLst/>
          </a:prstGeom>
          <a:noFill/>
        </p:spPr>
        <p:txBody>
          <a:bodyPr wrap="square" rtlCol="0">
            <a:spAutoFit/>
          </a:bodyPr>
          <a:lstStyle/>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Our project</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live on an island that had no squirrel population initially so approx. 12 years ago red squirrels were introduced to the island and now seem to be thriving.</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want to inspire the children in our school with science that is local and relevant to them and understand more about </a:t>
            </a:r>
            <a:r>
              <a:rPr lang="en-GB" sz="1800" dirty="0">
                <a:solidFill>
                  <a:srgbClr val="1D1D1C"/>
                </a:solidFill>
                <a:latin typeface="Arial" charset="0"/>
                <a:ea typeface="ＭＳ Ｐゴシック" charset="0"/>
                <a:cs typeface="ＭＳ Ｐゴシック" charset="0"/>
              </a:rPr>
              <a:t>the population of red squirrels on Mersea </a:t>
            </a:r>
            <a:r>
              <a:rPr lang="en-GB" sz="1800" dirty="0" smtClean="0">
                <a:solidFill>
                  <a:srgbClr val="1D1D1C"/>
                </a:solidFill>
                <a:latin typeface="Arial" charset="0"/>
                <a:ea typeface="ＭＳ Ｐゴシック" charset="0"/>
                <a:cs typeface="ＭＳ Ｐゴシック" charset="0"/>
              </a:rPr>
              <a:t>Island.</a:t>
            </a: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aim to investigate the squirrels preferred habitats in Mersea.</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Their diet preferences </a:t>
            </a:r>
            <a:r>
              <a:rPr lang="en-GB" sz="1800" dirty="0">
                <a:solidFill>
                  <a:srgbClr val="1D1D1C"/>
                </a:solidFill>
                <a:latin typeface="Arial" charset="0"/>
                <a:ea typeface="ＭＳ Ｐゴシック" charset="0"/>
                <a:cs typeface="ＭＳ Ｐゴシック" charset="0"/>
              </a:rPr>
              <a:t>and how this is the same or differs from their grey relatives.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How </a:t>
            </a:r>
            <a:r>
              <a:rPr lang="en-GB" sz="1800" dirty="0">
                <a:solidFill>
                  <a:srgbClr val="1D1D1C"/>
                </a:solidFill>
                <a:latin typeface="Arial" charset="0"/>
                <a:ea typeface="ＭＳ Ｐゴシック" charset="0"/>
                <a:cs typeface="ＭＳ Ｐゴシック" charset="0"/>
              </a:rPr>
              <a:t>the squirrel eats and if their jaw motion differs when eating soft or hard foods. We will work with a both Dr Cox and our local STEM partner, Andrew May undertaking investigations and experiments and field trips for students.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p:txBody>
      </p:sp>
      <p:cxnSp>
        <p:nvCxnSpPr>
          <p:cNvPr id="8" name="Straight Connector 7"/>
          <p:cNvCxnSpPr>
            <a:cxnSpLocks/>
          </p:cNvCxnSpPr>
          <p:nvPr/>
        </p:nvCxnSpPr>
        <p:spPr bwMode="auto">
          <a:xfrm flipV="1">
            <a:off x="10079831" y="2301858"/>
            <a:ext cx="0" cy="11802837"/>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90A15ED4-D325-4798-8F8A-AF965C11FFCD}"/>
              </a:ext>
            </a:extLst>
          </p:cNvPr>
          <p:cNvSpPr txBox="1"/>
          <p:nvPr/>
        </p:nvSpPr>
        <p:spPr>
          <a:xfrm>
            <a:off x="10197888" y="10944158"/>
            <a:ext cx="9598069" cy="3221395"/>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Next steps / what we have learnt through our investigation</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We are going to continue to loan out the cameras to collect photos and engage families with the project. </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Continue the sample food collection.</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Our </a:t>
            </a:r>
            <a:r>
              <a:rPr lang="en-US" sz="2000" b="1" dirty="0" smtClean="0">
                <a:latin typeface="Arial" charset="0"/>
                <a:ea typeface="ＭＳ Ｐゴシック" charset="0"/>
                <a:cs typeface="ＭＳ Ｐゴシック" charset="0"/>
              </a:rPr>
              <a:t>STEM partner is going to run an assembly about conservation and the Red Squirrels and work with the classes mentioned above</a:t>
            </a:r>
            <a:r>
              <a:rPr lang="en-US" sz="2000" b="1" dirty="0" smtClean="0">
                <a:latin typeface="Arial" charset="0"/>
                <a:ea typeface="ＭＳ Ｐゴシック" charset="0"/>
                <a:cs typeface="ＭＳ Ｐゴシック" charset="0"/>
              </a:rPr>
              <a:t>. (this was postponed from last term due to work commitments.)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Year 4 are going to study jaws and teeth and compare different animals and uses of types of teeth to look at how the squirrels use their teeth to eat their chosen foods. Compare squirrel teeth with other rodents.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Year 5 are going to study the life cycle of our Squirrels, gestation etc. What evidence can we find that the squirrels are breeding in Mersea?</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Set up our hides in the school field to try to observe our squirrels close up.</a:t>
            </a:r>
            <a:r>
              <a:rPr lang="en-US" sz="2000" b="1" dirty="0" smtClean="0">
                <a:latin typeface="Arial" charset="0"/>
                <a:ea typeface="ＭＳ Ｐゴシック" charset="0"/>
                <a:cs typeface="ＭＳ Ｐゴシック" charset="0"/>
              </a:rPr>
              <a:t> </a:t>
            </a:r>
            <a:endParaRPr lang="en-US" sz="2000" b="1" dirty="0" smtClean="0">
              <a:latin typeface="Arial" charset="0"/>
              <a:ea typeface="ＭＳ Ｐゴシック" charset="0"/>
              <a:cs typeface="ＭＳ Ｐゴシック" charset="0"/>
            </a:endParaRPr>
          </a:p>
        </p:txBody>
      </p:sp>
      <p:sp>
        <p:nvSpPr>
          <p:cNvPr id="14" name="TextBox 13">
            <a:extLst>
              <a:ext uri="{FF2B5EF4-FFF2-40B4-BE49-F238E27FC236}">
                <a16:creationId xmlns:a16="http://schemas.microsoft.com/office/drawing/2014/main" id="{DF2099B5-4B6A-4186-9D78-2F3387BE1A4C}"/>
              </a:ext>
            </a:extLst>
          </p:cNvPr>
          <p:cNvSpPr txBox="1"/>
          <p:nvPr/>
        </p:nvSpPr>
        <p:spPr>
          <a:xfrm>
            <a:off x="144379" y="5810217"/>
            <a:ext cx="9817395" cy="5837495"/>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What we have investigated</a:t>
            </a:r>
            <a:endParaRPr lang="en-US" sz="2000" b="1" dirty="0">
              <a:solidFill>
                <a:srgbClr val="D31245"/>
              </a:solidFill>
              <a:highlight>
                <a:srgbClr val="FFFF00"/>
              </a:highlight>
              <a:latin typeface="Arial" charset="0"/>
              <a:ea typeface="ＭＳ Ｐゴシック" charset="0"/>
              <a:cs typeface="ＭＳ Ｐゴシック" charset="0"/>
            </a:endParaRPr>
          </a:p>
          <a:p>
            <a:pPr eaLnBrk="1" hangingPunct="1">
              <a:lnSpc>
                <a:spcPts val="2200"/>
              </a:lnSpc>
              <a:spcAft>
                <a:spcPts val="600"/>
              </a:spcAft>
              <a:defRPr/>
            </a:pPr>
            <a:r>
              <a:rPr lang="en-GB" sz="1800" dirty="0" smtClean="0"/>
              <a:t>Our STEM partner </a:t>
            </a:r>
            <a:r>
              <a:rPr lang="en-GB" sz="1800" dirty="0" smtClean="0"/>
              <a:t>has </a:t>
            </a:r>
            <a:r>
              <a:rPr lang="en-GB" sz="1800" dirty="0" smtClean="0"/>
              <a:t>continued</a:t>
            </a:r>
            <a:r>
              <a:rPr lang="en-GB" sz="1800" dirty="0" smtClean="0"/>
              <a:t> </a:t>
            </a:r>
            <a:r>
              <a:rPr lang="en-GB" sz="1800" dirty="0" smtClean="0"/>
              <a:t>working with us to develop our outside area to make it more appealing to wildlife including the squirrels</a:t>
            </a:r>
            <a:r>
              <a:rPr lang="en-GB" sz="1800" dirty="0" smtClean="0"/>
              <a:t>. We now have a regular Red Squirrel in our school field area.</a:t>
            </a:r>
            <a:endParaRPr lang="en-GB" sz="1800" dirty="0" smtClean="0"/>
          </a:p>
          <a:p>
            <a:pPr eaLnBrk="1" hangingPunct="1">
              <a:lnSpc>
                <a:spcPts val="2200"/>
              </a:lnSpc>
              <a:spcAft>
                <a:spcPts val="600"/>
              </a:spcAft>
              <a:defRPr/>
            </a:pPr>
            <a:r>
              <a:rPr lang="en-GB" sz="1800" dirty="0" smtClean="0"/>
              <a:t>The children and parents of the school </a:t>
            </a:r>
            <a:r>
              <a:rPr lang="en-GB" sz="1800" dirty="0" smtClean="0"/>
              <a:t>have continued</a:t>
            </a:r>
            <a:r>
              <a:rPr lang="en-GB" sz="1800" dirty="0" smtClean="0"/>
              <a:t> </a:t>
            </a:r>
            <a:r>
              <a:rPr lang="en-GB" sz="1800" dirty="0" smtClean="0"/>
              <a:t>spotting Red Squirrels and collecting nut samples to share with Professor Cox</a:t>
            </a:r>
            <a:r>
              <a:rPr lang="en-GB" sz="1800" dirty="0" smtClean="0"/>
              <a:t>. Cameras have been loaned out to families who regularly have Squirrel visitors and images shared with children back in school. </a:t>
            </a:r>
          </a:p>
          <a:p>
            <a:pPr eaLnBrk="1" hangingPunct="1">
              <a:lnSpc>
                <a:spcPts val="2200"/>
              </a:lnSpc>
              <a:spcAft>
                <a:spcPts val="600"/>
              </a:spcAft>
              <a:defRPr/>
            </a:pPr>
            <a:r>
              <a:rPr lang="en-GB" sz="1800" dirty="0" smtClean="0"/>
              <a:t>Year </a:t>
            </a:r>
            <a:r>
              <a:rPr lang="en-GB" sz="1800" dirty="0" smtClean="0"/>
              <a:t>4 have been investigating the Red Squirrel habitats and food chains in preparation for looking at their teeth and jaws next half term. </a:t>
            </a:r>
            <a:r>
              <a:rPr lang="en-GB" sz="1800" dirty="0"/>
              <a:t>In Mersea the Red Squirrels seem to prefer eating walnuts from the wild and banana chips in the squirrel feeders</a:t>
            </a:r>
            <a:r>
              <a:rPr lang="en-GB" sz="1800" dirty="0" smtClean="0"/>
              <a:t>. The have found they like the local walnut trees and think they tend to hid often in the thicker fir trees. They found the most common threats to the squirrels were human (they get run over by cars) and foxes (though they have not seen much evidence of this). They researched that some hawks and buzzards can also prey on the squirrels but have not seen this happen.</a:t>
            </a:r>
            <a:endParaRPr lang="en-GB" sz="1800" dirty="0"/>
          </a:p>
          <a:p>
            <a:pPr eaLnBrk="1" hangingPunct="1">
              <a:lnSpc>
                <a:spcPts val="2200"/>
              </a:lnSpc>
              <a:spcAft>
                <a:spcPts val="600"/>
              </a:spcAft>
              <a:defRPr/>
            </a:pPr>
            <a:r>
              <a:rPr lang="en-GB" sz="1800" dirty="0" smtClean="0"/>
              <a:t>Year 6 studied Red Squirrels and looked at possible adaptions as part of their work on evolution, they investigated the strength of jaw needed for different types of nut.</a:t>
            </a:r>
          </a:p>
          <a:p>
            <a:pPr eaLnBrk="1" hangingPunct="1">
              <a:lnSpc>
                <a:spcPts val="2200"/>
              </a:lnSpc>
              <a:spcAft>
                <a:spcPts val="600"/>
              </a:spcAft>
              <a:defRPr/>
            </a:pPr>
            <a:r>
              <a:rPr lang="en-GB" sz="1800" dirty="0" smtClean="0"/>
              <a:t>We have been using the 3D printer to print squirrel jaws and the jaws of herbivores and carnivores ready for comparisons of teeth types. </a:t>
            </a:r>
            <a:endParaRPr lang="en-GB" sz="1800" dirty="0"/>
          </a:p>
          <a:p>
            <a:pPr eaLnBrk="1" hangingPunct="1">
              <a:lnSpc>
                <a:spcPts val="2200"/>
              </a:lnSpc>
              <a:spcAft>
                <a:spcPts val="600"/>
              </a:spcAft>
              <a:defRPr/>
            </a:pPr>
            <a:endParaRPr lang="en-GB" sz="1800" dirty="0" smtClean="0"/>
          </a:p>
        </p:txBody>
      </p:sp>
      <p:sp>
        <p:nvSpPr>
          <p:cNvPr id="16" name="TextBox 15">
            <a:extLst>
              <a:ext uri="{FF2B5EF4-FFF2-40B4-BE49-F238E27FC236}">
                <a16:creationId xmlns:a16="http://schemas.microsoft.com/office/drawing/2014/main" id="{10A3DB40-789A-493E-825B-591B3B2FC592}"/>
              </a:ext>
            </a:extLst>
          </p:cNvPr>
          <p:cNvSpPr txBox="1"/>
          <p:nvPr/>
        </p:nvSpPr>
        <p:spPr>
          <a:xfrm>
            <a:off x="10197889" y="2508074"/>
            <a:ext cx="9758450" cy="1810752"/>
          </a:xfrm>
          <a:prstGeom prst="rect">
            <a:avLst/>
          </a:prstGeom>
          <a:noFill/>
        </p:spPr>
        <p:txBody>
          <a:bodyPr wrap="square" rtlCol="0">
            <a:spAutoFit/>
          </a:bodyPr>
          <a:lstStyle/>
          <a:p>
            <a:pPr eaLnBrk="1" hangingPunct="1">
              <a:lnSpc>
                <a:spcPts val="1600"/>
              </a:lnSpc>
              <a:spcAft>
                <a:spcPts val="600"/>
              </a:spcAft>
              <a:defRPr/>
            </a:pPr>
            <a:r>
              <a:rPr lang="en-US" sz="1800" b="1" dirty="0">
                <a:solidFill>
                  <a:srgbClr val="D31245"/>
                </a:solidFill>
                <a:latin typeface="Arial" charset="0"/>
                <a:ea typeface="ＭＳ Ｐゴシック" charset="0"/>
                <a:cs typeface="ＭＳ Ｐゴシック" charset="0"/>
              </a:rPr>
              <a:t>What we have </a:t>
            </a:r>
            <a:r>
              <a:rPr lang="en-US" sz="1800" b="1" dirty="0" smtClean="0">
                <a:solidFill>
                  <a:srgbClr val="D31245"/>
                </a:solidFill>
                <a:latin typeface="Arial" charset="0"/>
                <a:ea typeface="ＭＳ Ｐゴシック" charset="0"/>
                <a:cs typeface="ＭＳ Ｐゴシック" charset="0"/>
              </a:rPr>
              <a:t>investigated</a:t>
            </a:r>
          </a:p>
          <a:p>
            <a:pPr eaLnBrk="1" hangingPunct="1">
              <a:lnSpc>
                <a:spcPts val="1600"/>
              </a:lnSpc>
              <a:spcAft>
                <a:spcPts val="600"/>
              </a:spcAft>
              <a:defRPr/>
            </a:pPr>
            <a:r>
              <a:rPr lang="en-GB" sz="1800" dirty="0" smtClean="0"/>
              <a:t>The cameras bought with the grant money have been loaned to families from the school that have regular squirrel sightings and one put up on the school grounds with the support of our STEM partners advice on location along with the squirrel feeders to encourage the squirrels onto the school grounds- the children were very excited to </a:t>
            </a:r>
            <a:r>
              <a:rPr lang="en-GB" sz="1800" dirty="0" smtClean="0"/>
              <a:t>see more regular sighting</a:t>
            </a:r>
            <a:r>
              <a:rPr lang="en-GB" sz="1800" dirty="0" smtClean="0"/>
              <a:t>s of the squirrels in our school gardens, particularly in the reception garden area near the squirrel feeder. </a:t>
            </a:r>
            <a:r>
              <a:rPr lang="en-GB" sz="1800" dirty="0" smtClean="0"/>
              <a:t>The </a:t>
            </a:r>
            <a:r>
              <a:rPr lang="en-GB" sz="1800" dirty="0" smtClean="0"/>
              <a:t>squirrels on Mersea are currently very active so all the children have been involved collecting food samples and taking photos of the squirrels they have </a:t>
            </a:r>
            <a:r>
              <a:rPr lang="en-GB" sz="1800" dirty="0" smtClean="0"/>
              <a:t>seen</a:t>
            </a:r>
            <a:r>
              <a:rPr lang="en-US" sz="1800" b="1" dirty="0" smtClean="0">
                <a:solidFill>
                  <a:srgbClr val="D31245"/>
                </a:solidFill>
                <a:latin typeface="Arial" charset="0"/>
                <a:ea typeface="ＭＳ Ｐゴシック" charset="0"/>
              </a:rPr>
              <a:t>. </a:t>
            </a:r>
            <a:endParaRPr lang="en-GB" sz="1800" dirty="0" smtClean="0"/>
          </a:p>
        </p:txBody>
      </p:sp>
      <p:pic>
        <p:nvPicPr>
          <p:cNvPr id="2" name="Picture 1"/>
          <p:cNvPicPr>
            <a:picLocks noChangeAspect="1"/>
          </p:cNvPicPr>
          <p:nvPr/>
        </p:nvPicPr>
        <p:blipFill>
          <a:blip r:embed="rId3"/>
          <a:stretch>
            <a:fillRect/>
          </a:stretch>
        </p:blipFill>
        <p:spPr>
          <a:xfrm>
            <a:off x="16164521" y="768056"/>
            <a:ext cx="3791818" cy="1141937"/>
          </a:xfrm>
          <a:prstGeom prst="rect">
            <a:avLst/>
          </a:prstGeom>
        </p:spPr>
      </p:pic>
      <p:pic>
        <p:nvPicPr>
          <p:cNvPr id="3" name="Picture 2"/>
          <p:cNvPicPr>
            <a:picLocks noChangeAspect="1"/>
          </p:cNvPicPr>
          <p:nvPr/>
        </p:nvPicPr>
        <p:blipFill>
          <a:blip r:embed="rId4"/>
          <a:stretch>
            <a:fillRect/>
          </a:stretch>
        </p:blipFill>
        <p:spPr>
          <a:xfrm>
            <a:off x="14854688" y="759659"/>
            <a:ext cx="1162212" cy="1152686"/>
          </a:xfrm>
          <a:prstGeom prst="rect">
            <a:avLst/>
          </a:prstGeom>
        </p:spPr>
      </p:pic>
      <p:sp>
        <p:nvSpPr>
          <p:cNvPr id="27" name="TextBox 26"/>
          <p:cNvSpPr txBox="1"/>
          <p:nvPr/>
        </p:nvSpPr>
        <p:spPr>
          <a:xfrm>
            <a:off x="15861301" y="9986270"/>
            <a:ext cx="4095038" cy="522964"/>
          </a:xfrm>
          <a:prstGeom prst="rect">
            <a:avLst/>
          </a:prstGeom>
          <a:noFill/>
        </p:spPr>
        <p:txBody>
          <a:bodyPr wrap="square" rtlCol="0">
            <a:spAutoFit/>
          </a:bodyPr>
          <a:lstStyle/>
          <a:p>
            <a:r>
              <a:rPr lang="en-GB" dirty="0" smtClean="0"/>
              <a:t>Some of the squirrel pictures taken by children and families </a:t>
            </a:r>
            <a:r>
              <a:rPr lang="en-GB" dirty="0" smtClean="0"/>
              <a:t>or our </a:t>
            </a:r>
            <a:r>
              <a:rPr lang="en-GB" dirty="0" err="1" smtClean="0"/>
              <a:t>Bushcams</a:t>
            </a:r>
            <a:r>
              <a:rPr lang="en-GB" dirty="0" smtClean="0"/>
              <a:t> for </a:t>
            </a:r>
            <a:r>
              <a:rPr lang="en-GB" dirty="0" smtClean="0"/>
              <a:t>the project.</a:t>
            </a:r>
            <a:endParaRPr lang="en-GB" dirty="0"/>
          </a:p>
        </p:txBody>
      </p:sp>
      <p:pic>
        <p:nvPicPr>
          <p:cNvPr id="4" name="Picture 3"/>
          <p:cNvPicPr>
            <a:picLocks noChangeAspect="1"/>
          </p:cNvPicPr>
          <p:nvPr/>
        </p:nvPicPr>
        <p:blipFill>
          <a:blip r:embed="rId5"/>
          <a:stretch>
            <a:fillRect/>
          </a:stretch>
        </p:blipFill>
        <p:spPr>
          <a:xfrm>
            <a:off x="10378934" y="4621172"/>
            <a:ext cx="2610214" cy="3010320"/>
          </a:xfrm>
          <a:prstGeom prst="rect">
            <a:avLst/>
          </a:prstGeom>
        </p:spPr>
      </p:pic>
      <p:pic>
        <p:nvPicPr>
          <p:cNvPr id="9" name="Picture 8"/>
          <p:cNvPicPr>
            <a:picLocks noChangeAspect="1"/>
          </p:cNvPicPr>
          <p:nvPr/>
        </p:nvPicPr>
        <p:blipFill>
          <a:blip r:embed="rId6"/>
          <a:stretch>
            <a:fillRect/>
          </a:stretch>
        </p:blipFill>
        <p:spPr>
          <a:xfrm>
            <a:off x="15744465" y="4370369"/>
            <a:ext cx="4115374" cy="5458587"/>
          </a:xfrm>
          <a:prstGeom prst="rect">
            <a:avLst/>
          </a:prstGeom>
        </p:spPr>
      </p:pic>
      <p:pic>
        <p:nvPicPr>
          <p:cNvPr id="10" name="Picture 9"/>
          <p:cNvPicPr>
            <a:picLocks noChangeAspect="1"/>
          </p:cNvPicPr>
          <p:nvPr/>
        </p:nvPicPr>
        <p:blipFill>
          <a:blip r:embed="rId7"/>
          <a:stretch>
            <a:fillRect/>
          </a:stretch>
        </p:blipFill>
        <p:spPr>
          <a:xfrm>
            <a:off x="10378933" y="7631492"/>
            <a:ext cx="2807677" cy="3171023"/>
          </a:xfrm>
          <a:prstGeom prst="rect">
            <a:avLst/>
          </a:prstGeom>
        </p:spPr>
      </p:pic>
      <p:pic>
        <p:nvPicPr>
          <p:cNvPr id="13" name="Picture 12"/>
          <p:cNvPicPr>
            <a:picLocks noChangeAspect="1"/>
          </p:cNvPicPr>
          <p:nvPr/>
        </p:nvPicPr>
        <p:blipFill>
          <a:blip r:embed="rId8"/>
          <a:stretch>
            <a:fillRect/>
          </a:stretch>
        </p:blipFill>
        <p:spPr>
          <a:xfrm>
            <a:off x="13114210" y="4637865"/>
            <a:ext cx="3052514" cy="2851984"/>
          </a:xfrm>
          <a:prstGeom prst="rect">
            <a:avLst/>
          </a:prstGeom>
        </p:spPr>
      </p:pic>
      <p:pic>
        <p:nvPicPr>
          <p:cNvPr id="15" name="Picture 14"/>
          <p:cNvPicPr>
            <a:picLocks noChangeAspect="1"/>
          </p:cNvPicPr>
          <p:nvPr/>
        </p:nvPicPr>
        <p:blipFill>
          <a:blip r:embed="rId9"/>
          <a:stretch>
            <a:fillRect/>
          </a:stretch>
        </p:blipFill>
        <p:spPr>
          <a:xfrm>
            <a:off x="144379" y="11357525"/>
            <a:ext cx="3497179" cy="2512259"/>
          </a:xfrm>
          <a:prstGeom prst="rect">
            <a:avLst/>
          </a:prstGeom>
        </p:spPr>
      </p:pic>
      <p:pic>
        <p:nvPicPr>
          <p:cNvPr id="17" name="Picture 16"/>
          <p:cNvPicPr>
            <a:picLocks noChangeAspect="1"/>
          </p:cNvPicPr>
          <p:nvPr/>
        </p:nvPicPr>
        <p:blipFill>
          <a:blip r:embed="rId10"/>
          <a:stretch>
            <a:fillRect/>
          </a:stretch>
        </p:blipFill>
        <p:spPr>
          <a:xfrm>
            <a:off x="3399299" y="12372819"/>
            <a:ext cx="4283910" cy="2512259"/>
          </a:xfrm>
          <a:prstGeom prst="rect">
            <a:avLst/>
          </a:prstGeom>
        </p:spPr>
      </p:pic>
      <p:pic>
        <p:nvPicPr>
          <p:cNvPr id="18" name="Picture 17"/>
          <p:cNvPicPr>
            <a:picLocks noChangeAspect="1"/>
          </p:cNvPicPr>
          <p:nvPr/>
        </p:nvPicPr>
        <p:blipFill>
          <a:blip r:embed="rId11"/>
          <a:stretch>
            <a:fillRect/>
          </a:stretch>
        </p:blipFill>
        <p:spPr>
          <a:xfrm>
            <a:off x="4802010" y="11415198"/>
            <a:ext cx="1595141" cy="863425"/>
          </a:xfrm>
          <a:prstGeom prst="rect">
            <a:avLst/>
          </a:prstGeom>
        </p:spPr>
      </p:pic>
      <p:pic>
        <p:nvPicPr>
          <p:cNvPr id="19" name="Picture 18"/>
          <p:cNvPicPr>
            <a:picLocks noChangeAspect="1"/>
          </p:cNvPicPr>
          <p:nvPr/>
        </p:nvPicPr>
        <p:blipFill>
          <a:blip r:embed="rId12"/>
          <a:stretch>
            <a:fillRect/>
          </a:stretch>
        </p:blipFill>
        <p:spPr>
          <a:xfrm>
            <a:off x="6860701" y="11243630"/>
            <a:ext cx="1771602" cy="876972"/>
          </a:xfrm>
          <a:prstGeom prst="rect">
            <a:avLst/>
          </a:prstGeom>
        </p:spPr>
      </p:pic>
      <p:pic>
        <p:nvPicPr>
          <p:cNvPr id="20" name="Picture 19"/>
          <p:cNvPicPr>
            <a:picLocks noChangeAspect="1"/>
          </p:cNvPicPr>
          <p:nvPr/>
        </p:nvPicPr>
        <p:blipFill>
          <a:blip r:embed="rId13"/>
          <a:stretch>
            <a:fillRect/>
          </a:stretch>
        </p:blipFill>
        <p:spPr>
          <a:xfrm>
            <a:off x="8818529" y="12343625"/>
            <a:ext cx="1146267" cy="1449166"/>
          </a:xfrm>
          <a:prstGeom prst="rect">
            <a:avLst/>
          </a:prstGeom>
        </p:spPr>
      </p:pic>
      <p:pic>
        <p:nvPicPr>
          <p:cNvPr id="28" name="Picture 27"/>
          <p:cNvPicPr>
            <a:picLocks noChangeAspect="1"/>
          </p:cNvPicPr>
          <p:nvPr/>
        </p:nvPicPr>
        <p:blipFill>
          <a:blip r:embed="rId14"/>
          <a:stretch>
            <a:fillRect/>
          </a:stretch>
        </p:blipFill>
        <p:spPr>
          <a:xfrm>
            <a:off x="6431288" y="12266632"/>
            <a:ext cx="2128440" cy="1603152"/>
          </a:xfrm>
          <a:prstGeom prst="rect">
            <a:avLst/>
          </a:prstGeom>
        </p:spPr>
      </p:pic>
      <p:sp>
        <p:nvSpPr>
          <p:cNvPr id="29" name="TextBox 28"/>
          <p:cNvSpPr txBox="1"/>
          <p:nvPr/>
        </p:nvSpPr>
        <p:spPr>
          <a:xfrm>
            <a:off x="13319084" y="8049452"/>
            <a:ext cx="2095445" cy="307648"/>
          </a:xfrm>
          <a:prstGeom prst="rect">
            <a:avLst/>
          </a:prstGeom>
          <a:noFill/>
        </p:spPr>
        <p:txBody>
          <a:bodyPr wrap="none" rtlCol="0">
            <a:spAutoFit/>
          </a:bodyPr>
          <a:lstStyle/>
          <a:p>
            <a:r>
              <a:rPr lang="en-GB" dirty="0" smtClean="0"/>
              <a:t>Evidence of squirrel diet</a:t>
            </a:r>
            <a:endParaRPr lang="en-GB" dirty="0"/>
          </a:p>
        </p:txBody>
      </p:sp>
    </p:spTree>
    <p:extLst>
      <p:ext uri="{BB962C8B-B14F-4D97-AF65-F5344CB8AC3E}">
        <p14:creationId xmlns:p14="http://schemas.microsoft.com/office/powerpoint/2010/main" val="4178396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3"/>
            <a:ext cx="20159663" cy="835684"/>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2800" b="1" dirty="0">
                <a:solidFill>
                  <a:srgbClr val="D31245"/>
                </a:solidFill>
              </a:rPr>
              <a:t>Guidance, checklist and permissions</a:t>
            </a:r>
            <a:endParaRPr lang="en-GB" altLang="en-US" sz="1800" b="1" dirty="0">
              <a:solidFill>
                <a:srgbClr val="1D1D1C"/>
              </a:solidFill>
            </a:endParaRPr>
          </a:p>
          <a:p>
            <a:pPr eaLnBrk="1" hangingPunct="1">
              <a:lnSpc>
                <a:spcPct val="110000"/>
              </a:lnSpc>
              <a:spcBef>
                <a:spcPct val="0"/>
              </a:spcBef>
              <a:spcAft>
                <a:spcPct val="30000"/>
              </a:spcAft>
              <a:buFontTx/>
              <a:buNone/>
            </a:pPr>
            <a:endParaRPr lang="en-GB" altLang="en-US" sz="1398" b="1" dirty="0">
              <a:solidFill>
                <a:srgbClr val="1D1D1C"/>
              </a:solidFill>
            </a:endParaRPr>
          </a:p>
        </p:txBody>
      </p:sp>
      <p:sp>
        <p:nvSpPr>
          <p:cNvPr id="5" name="TextBox 4"/>
          <p:cNvSpPr txBox="1"/>
          <p:nvPr/>
        </p:nvSpPr>
        <p:spPr>
          <a:xfrm>
            <a:off x="6659057" y="1011131"/>
            <a:ext cx="13151383" cy="4985980"/>
          </a:xfrm>
          <a:prstGeom prst="rect">
            <a:avLst/>
          </a:prstGeom>
          <a:noFill/>
        </p:spPr>
        <p:txBody>
          <a:bodyPr wrap="square" rtlCol="0">
            <a:spAutoFit/>
          </a:bodyPr>
          <a:lstStyle/>
          <a:p>
            <a:r>
              <a:rPr lang="en-GB" sz="1800" b="1" u="sng" dirty="0">
                <a:solidFill>
                  <a:srgbClr val="D31245"/>
                </a:solidFill>
              </a:rPr>
              <a:t>Poster guidance: </a:t>
            </a:r>
          </a:p>
          <a:p>
            <a:endParaRPr lang="en-GB" sz="1800" b="1" dirty="0"/>
          </a:p>
          <a:p>
            <a:r>
              <a:rPr lang="en-GB" sz="1800" b="1" dirty="0"/>
              <a:t>Your poster must be submitted as a PowerPoint file no larger than 5MB. No other file format will be accepted.  </a:t>
            </a:r>
          </a:p>
          <a:p>
            <a:r>
              <a:rPr lang="en-GB" sz="1800" dirty="0"/>
              <a:t>Contact </a:t>
            </a:r>
            <a:r>
              <a:rPr lang="en-GB" sz="1800" dirty="0">
                <a:hlinkClick r:id="rId2"/>
              </a:rPr>
              <a:t>education@royalsociety.org</a:t>
            </a:r>
            <a:r>
              <a:rPr lang="en-GB" sz="1800" dirty="0"/>
              <a:t> with any questions </a:t>
            </a:r>
          </a:p>
          <a:p>
            <a:endParaRPr lang="en-GB" sz="1800" b="1" u="sng" dirty="0">
              <a:solidFill>
                <a:srgbClr val="D31245"/>
              </a:solidFill>
            </a:endParaRPr>
          </a:p>
          <a:p>
            <a:pPr>
              <a:spcAft>
                <a:spcPts val="600"/>
              </a:spcAft>
            </a:pPr>
            <a:r>
              <a:rPr lang="en-GB" sz="1800" b="1" u="sng" dirty="0">
                <a:solidFill>
                  <a:srgbClr val="D31245"/>
                </a:solidFill>
              </a:rPr>
              <a:t>Format:</a:t>
            </a:r>
          </a:p>
          <a:p>
            <a:pPr marL="256808" indent="-256808">
              <a:lnSpc>
                <a:spcPts val="2000"/>
              </a:lnSpc>
              <a:spcAft>
                <a:spcPts val="600"/>
              </a:spcAft>
              <a:buFont typeface="+mj-lt"/>
              <a:buAutoNum type="arabicPeriod"/>
            </a:pPr>
            <a:r>
              <a:rPr lang="en-GB" sz="1800" dirty="0"/>
              <a:t>Please ensure your poster is kept in landscape layout.</a:t>
            </a:r>
          </a:p>
          <a:p>
            <a:pPr marL="256808" indent="-256808">
              <a:lnSpc>
                <a:spcPts val="2000"/>
              </a:lnSpc>
              <a:spcAft>
                <a:spcPts val="600"/>
              </a:spcAft>
              <a:buFont typeface="+mj-lt"/>
              <a:buAutoNum type="arabicPeriod"/>
            </a:pPr>
            <a:r>
              <a:rPr lang="en-GB" sz="1800" dirty="0"/>
              <a:t>Please do </a:t>
            </a:r>
            <a:r>
              <a:rPr lang="en-GB" sz="1800" b="1" u="sng" dirty="0"/>
              <a:t>not</a:t>
            </a:r>
            <a:r>
              <a:rPr lang="en-GB" sz="1800" dirty="0"/>
              <a:t> change the format, positioning or size of the header (where the project title, names, school logo and STEM partner logo are) and the footer (scheme logo). </a:t>
            </a:r>
          </a:p>
          <a:p>
            <a:pPr marL="256808" indent="-256808">
              <a:lnSpc>
                <a:spcPts val="2000"/>
              </a:lnSpc>
              <a:spcAft>
                <a:spcPts val="600"/>
              </a:spcAft>
              <a:buFont typeface="+mj-lt"/>
              <a:buAutoNum type="arabicPeriod"/>
            </a:pPr>
            <a:r>
              <a:rPr lang="en-US" sz="1800" dirty="0">
                <a:solidFill>
                  <a:srgbClr val="1D1D1C"/>
                </a:solidFill>
                <a:latin typeface="Arial" charset="0"/>
                <a:ea typeface="ＭＳ Ｐゴシック" charset="0"/>
                <a:cs typeface="ＭＳ Ｐゴシック" charset="0"/>
              </a:rPr>
              <a:t>How you arrange the body of the poster is up to you but please align topics vertically or horizontally; diagonal movement can look messy. The information within the poster needs to fit between the header and the bottom of the page.</a:t>
            </a:r>
            <a:endParaRPr lang="en-GB" sz="1800" dirty="0"/>
          </a:p>
          <a:p>
            <a:pPr marL="256808" indent="-256808">
              <a:lnSpc>
                <a:spcPts val="2000"/>
              </a:lnSpc>
              <a:spcAft>
                <a:spcPts val="600"/>
              </a:spcAft>
              <a:buFont typeface="+mj-lt"/>
              <a:buAutoNum type="arabicPeriod"/>
            </a:pPr>
            <a:r>
              <a:rPr lang="en-US" sz="1800" dirty="0"/>
              <a:t>The font and type size in this poster should be kept consistent throughout. The text is Arial and size 18pt (black) for the body section should be used. Smaller text can be used for annotating pictures and diagrams as appropriate but should still be legible (</a:t>
            </a:r>
            <a:r>
              <a:rPr lang="en-US" sz="1400" dirty="0"/>
              <a:t>size 14pt is a minimum</a:t>
            </a:r>
            <a:r>
              <a:rPr lang="en-US" sz="1800" dirty="0"/>
              <a:t>).</a:t>
            </a:r>
          </a:p>
          <a:p>
            <a:pPr marL="256808" indent="-256808" eaLnBrk="1" hangingPunct="1">
              <a:lnSpc>
                <a:spcPts val="2000"/>
              </a:lnSpc>
              <a:spcAft>
                <a:spcPts val="600"/>
              </a:spcAft>
              <a:buFont typeface="+mj-lt"/>
              <a:buAutoNum type="arabicPeriod"/>
              <a:defRPr/>
            </a:pPr>
            <a:r>
              <a:rPr lang="en-US" sz="1800" dirty="0">
                <a:uFill>
                  <a:solidFill>
                    <a:srgbClr val="FF0000"/>
                  </a:solidFill>
                </a:uFill>
                <a:latin typeface="Arial" charset="0"/>
                <a:ea typeface="ＭＳ Ｐゴシック" charset="0"/>
                <a:cs typeface="ＭＳ Ｐゴシック" charset="0"/>
              </a:rPr>
              <a:t>Please be mindful of how small your images and text may appear on a standard screen and ensure you leave some blank space (gaps) between sections to make your poster easier to read. </a:t>
            </a:r>
          </a:p>
          <a:p>
            <a:pPr eaLnBrk="1" hangingPunct="1">
              <a:lnSpc>
                <a:spcPts val="1600"/>
              </a:lnSpc>
              <a:spcAft>
                <a:spcPts val="600"/>
              </a:spcAft>
              <a:defRPr/>
            </a:pPr>
            <a:endParaRPr lang="en-US" sz="1400" dirty="0">
              <a:uFill>
                <a:solidFill>
                  <a:srgbClr val="FF0000"/>
                </a:solidFill>
              </a:uFill>
              <a:latin typeface="Arial" charset="0"/>
              <a:ea typeface="ＭＳ Ｐゴシック" charset="0"/>
              <a:cs typeface="ＭＳ Ｐゴシック" charset="0"/>
            </a:endParaRPr>
          </a:p>
        </p:txBody>
      </p:sp>
      <p:sp>
        <p:nvSpPr>
          <p:cNvPr id="15" name="TextBox 14">
            <a:extLst>
              <a:ext uri="{FF2B5EF4-FFF2-40B4-BE49-F238E27FC236}">
                <a16:creationId xmlns:a16="http://schemas.microsoft.com/office/drawing/2014/main" id="{D74F37ED-3102-44F6-B899-594988514023}"/>
              </a:ext>
            </a:extLst>
          </p:cNvPr>
          <p:cNvSpPr txBox="1"/>
          <p:nvPr/>
        </p:nvSpPr>
        <p:spPr>
          <a:xfrm>
            <a:off x="137746" y="1011131"/>
            <a:ext cx="6435037" cy="4924425"/>
          </a:xfrm>
          <a:prstGeom prst="rect">
            <a:avLst/>
          </a:prstGeom>
          <a:noFill/>
        </p:spPr>
        <p:txBody>
          <a:bodyPr wrap="square" rtlCol="0">
            <a:spAutoFit/>
          </a:bodyPr>
          <a:lstStyle/>
          <a:p>
            <a:r>
              <a:rPr lang="en-GB" sz="1800" b="1" u="sng" dirty="0">
                <a:solidFill>
                  <a:srgbClr val="D31245"/>
                </a:solidFill>
              </a:rPr>
              <a:t>Permissions and checklist</a:t>
            </a:r>
          </a:p>
          <a:p>
            <a:endParaRPr lang="en-GB" sz="1800" b="1" u="sng" dirty="0">
              <a:solidFill>
                <a:srgbClr val="D31245"/>
              </a:solidFill>
            </a:endParaRPr>
          </a:p>
          <a:p>
            <a:pPr>
              <a:spcAft>
                <a:spcPts val="600"/>
              </a:spcAft>
            </a:pPr>
            <a:r>
              <a:rPr lang="en-GB" sz="1800" dirty="0"/>
              <a:t>Before you submit your poster, please check the following:</a:t>
            </a:r>
          </a:p>
          <a:p>
            <a:pPr marL="932010" lvl="1" indent="-285750">
              <a:spcBef>
                <a:spcPts val="0"/>
              </a:spcBef>
              <a:spcAft>
                <a:spcPts val="600"/>
              </a:spcAft>
              <a:buFont typeface="Wingdings" panose="05000000000000000000" pitchFamily="2" charset="2"/>
              <a:buChar char="q"/>
            </a:pPr>
            <a:r>
              <a:rPr lang="en-GB" sz="1800" dirty="0"/>
              <a:t>You have sought all necessary permissions for identifiable individuals in photos (please fill out the photo consent below in this case).</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cs typeface="ＭＳ Ｐゴシック" charset="0"/>
              </a:rPr>
              <a:t>You have checked the copyright for any images used that are from external sources, such as the internet or photo libraries, and have credited any individuals as needed.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ensured no personal information has been shared (i.e. students names etc.).</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checked for scientific accuracy (i.e. no unfounded claims or theories have been presented).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proofed the poster thoroughly.</a:t>
            </a:r>
          </a:p>
          <a:p>
            <a:endParaRPr lang="en-GB" sz="1400" b="1" u="sng" dirty="0">
              <a:solidFill>
                <a:srgbClr val="D31245"/>
              </a:solidFill>
            </a:endParaRPr>
          </a:p>
        </p:txBody>
      </p:sp>
      <p:sp>
        <p:nvSpPr>
          <p:cNvPr id="16" name="TextBox 15">
            <a:extLst>
              <a:ext uri="{FF2B5EF4-FFF2-40B4-BE49-F238E27FC236}">
                <a16:creationId xmlns:a16="http://schemas.microsoft.com/office/drawing/2014/main" id="{A8B193B8-346B-4696-B921-592DE8FE2A22}"/>
              </a:ext>
            </a:extLst>
          </p:cNvPr>
          <p:cNvSpPr txBox="1"/>
          <p:nvPr/>
        </p:nvSpPr>
        <p:spPr>
          <a:xfrm>
            <a:off x="488204" y="6114546"/>
            <a:ext cx="19322236" cy="8340745"/>
          </a:xfrm>
          <a:prstGeom prst="rect">
            <a:avLst/>
          </a:prstGeom>
          <a:noFill/>
        </p:spPr>
        <p:txBody>
          <a:bodyPr wrap="square" rtlCol="0">
            <a:spAutoFit/>
          </a:bodyPr>
          <a:lstStyle/>
          <a:p>
            <a:r>
              <a:rPr lang="en-GB" sz="1800" b="1" u="sng" dirty="0">
                <a:solidFill>
                  <a:srgbClr val="D31245"/>
                </a:solidFill>
              </a:rPr>
              <a:t>Photography for use by the Royal Society</a:t>
            </a:r>
          </a:p>
          <a:p>
            <a:r>
              <a:rPr lang="en-GB" sz="1400" b="1" dirty="0"/>
              <a:t>Permission for third party images used within Partnership Grants project posters, provided during grant reporting.</a:t>
            </a:r>
            <a:r>
              <a:rPr lang="en-GB" sz="1400" b="1" u="sng" dirty="0">
                <a:solidFill>
                  <a:srgbClr val="D31245"/>
                </a:solidFill>
              </a:rPr>
              <a:t> </a:t>
            </a:r>
          </a:p>
          <a:p>
            <a:r>
              <a:rPr lang="en-GB" sz="1400" b="1" dirty="0"/>
              <a:t>Date</a:t>
            </a:r>
            <a:r>
              <a:rPr lang="en-GB" sz="1400" b="1" dirty="0" smtClean="0"/>
              <a:t>: </a:t>
            </a:r>
            <a:r>
              <a:rPr lang="en-GB" sz="1400" b="1" dirty="0" smtClean="0"/>
              <a:t>6.3.23</a:t>
            </a:r>
            <a:endParaRPr lang="en-GB" sz="1400" dirty="0">
              <a:highlight>
                <a:srgbClr val="FFFF00"/>
              </a:highlight>
            </a:endParaRPr>
          </a:p>
          <a:p>
            <a:r>
              <a:rPr lang="en-US" sz="1400" dirty="0"/>
              <a:t>Schools may provide the Royal Society with pre-prepared photography as part of the posters submitted as part of their mandatory reporting through the Partnership Grants scheme. These photographs, as part of the presentation documents, will be shared on the Society’s website, at Royal Society events and may be used in the media*. These photographs as part of the presentation documents could also be used in the following ways:</a:t>
            </a:r>
          </a:p>
          <a:p>
            <a:endParaRPr lang="en-US" sz="1400" dirty="0"/>
          </a:p>
          <a:p>
            <a:pPr marL="285750" indent="-285750">
              <a:buFont typeface="Arial" panose="020B0604020202020204" pitchFamily="34" charset="0"/>
              <a:buChar char="•"/>
            </a:pPr>
            <a:r>
              <a:rPr lang="en-US" sz="1400" dirty="0"/>
              <a:t>In printed or online material promoting the programme of activities run by the Royal Society, including (but not limited to):</a:t>
            </a:r>
          </a:p>
          <a:p>
            <a:pPr marL="932010" lvl="1" indent="-285750">
              <a:buFont typeface="Arial" panose="020B0604020202020204" pitchFamily="34" charset="0"/>
              <a:buChar char="•"/>
            </a:pPr>
            <a:r>
              <a:rPr lang="en-US" sz="1400" dirty="0"/>
              <a:t>the Society’s website or social media sites, including Facebook, Twitter, LinkedIn and YouTube</a:t>
            </a:r>
          </a:p>
          <a:p>
            <a:pPr marL="932010" lvl="1" indent="-285750">
              <a:buFont typeface="Arial" panose="020B0604020202020204" pitchFamily="34" charset="0"/>
              <a:buChar char="•"/>
            </a:pPr>
            <a:r>
              <a:rPr lang="en-US" sz="1400" dirty="0"/>
              <a:t>promotional flyers and banners</a:t>
            </a:r>
          </a:p>
          <a:p>
            <a:pPr marL="932010" lvl="1" indent="-285750">
              <a:buFont typeface="Arial" panose="020B0604020202020204" pitchFamily="34" charset="0"/>
              <a:buChar char="•"/>
            </a:pPr>
            <a:r>
              <a:rPr lang="en-US" sz="1400" dirty="0"/>
              <a:t>in the media – newspapers, magazines, websites, broadcast outlets*</a:t>
            </a:r>
          </a:p>
          <a:p>
            <a:pPr marL="932010" lvl="1" indent="-285750">
              <a:buFont typeface="Arial" panose="020B0604020202020204" pitchFamily="34" charset="0"/>
              <a:buChar char="•"/>
            </a:pPr>
            <a:r>
              <a:rPr lang="en-US" sz="1400" dirty="0"/>
              <a:t>in marketing and public engagement email campaigns e.g. newsletters</a:t>
            </a:r>
          </a:p>
          <a:p>
            <a:pPr marL="932010" lvl="1" indent="-285750">
              <a:buFont typeface="Arial" panose="020B0604020202020204" pitchFamily="34" charset="0"/>
              <a:buChar char="•"/>
            </a:pPr>
            <a:r>
              <a:rPr lang="en-US" sz="1400" dirty="0"/>
              <a:t>in formal or public reports about the work of the Royal Society</a:t>
            </a:r>
          </a:p>
          <a:p>
            <a:pPr marL="932010" lvl="1" indent="-285750">
              <a:buFont typeface="Arial" panose="020B0604020202020204" pitchFamily="34" charset="0"/>
              <a:buChar char="•"/>
            </a:pPr>
            <a:endParaRPr lang="en-US" sz="1400" dirty="0"/>
          </a:p>
          <a:p>
            <a:r>
              <a:rPr lang="en-US" sz="1400" dirty="0"/>
              <a:t>It is the school’s responsibility to ensure that all third parties (including but not limited to: children, parents, staff) represented in the photographs have given their permission for the images to be distributed and used as detailed above. Please ensure you have checked your own schools’ photo permission policy, particularly with regards to children in local authority care (LAC).</a:t>
            </a:r>
          </a:p>
          <a:p>
            <a:endParaRPr lang="en-US" sz="1400" dirty="0"/>
          </a:p>
          <a:p>
            <a:r>
              <a:rPr lang="en-US" sz="1400" dirty="0"/>
              <a:t>It is the school’s responsibility to ensure that third parties who do not wish to be photographed, or have limitations of the photography’s use that exclude them from being used as above, are not included in any photography passed to the Royal Society.</a:t>
            </a:r>
          </a:p>
          <a:p>
            <a:endParaRPr lang="en-US" sz="1400" dirty="0"/>
          </a:p>
          <a:p>
            <a:r>
              <a:rPr lang="en-US" sz="1400" dirty="0"/>
              <a:t>The photographs as part of the presentation documents will be held in perpetuity for online, digital or print usage, while the content remains relevant. For any queries about permission relating to ongoing use, or to revoke permission for an individual, please email </a:t>
            </a:r>
            <a:r>
              <a:rPr lang="en-US" sz="1400" dirty="0">
                <a:hlinkClick r:id="rId2"/>
              </a:rPr>
              <a:t>education@royalsociety.org</a:t>
            </a:r>
            <a:endParaRPr lang="en-US" sz="1400" dirty="0"/>
          </a:p>
          <a:p>
            <a:r>
              <a:rPr lang="en-US" sz="1400" dirty="0"/>
              <a:t>* Once a film/audio/story/photography has been used by an external media outlet, we are no longer able to control if it is used again by the same media outlet or potentially elsewhere.</a:t>
            </a:r>
          </a:p>
          <a:p>
            <a:endParaRPr lang="en-US" sz="1400" dirty="0"/>
          </a:p>
          <a:p>
            <a:endParaRPr lang="en-US" sz="1400" dirty="0"/>
          </a:p>
          <a:p>
            <a:r>
              <a:rPr lang="en-US" sz="1400" dirty="0"/>
              <a:t>I confirm that all people depicted in the photography provided from </a:t>
            </a:r>
            <a:r>
              <a:rPr lang="en-US" sz="1400" dirty="0" smtClean="0"/>
              <a:t>Mersea Island School……………….…………………………………………………… </a:t>
            </a:r>
            <a:endParaRPr lang="en-US" sz="1400" dirty="0"/>
          </a:p>
          <a:p>
            <a:r>
              <a:rPr lang="en-US" sz="1400" dirty="0"/>
              <a:t>(Please insert school/college name above) have given all required permission or consent for the photography provided to be used for these purposes by the Royal Society.</a:t>
            </a:r>
          </a:p>
          <a:p>
            <a:endParaRPr lang="en-US" sz="1400" dirty="0"/>
          </a:p>
          <a:p>
            <a:endParaRPr lang="en-US" sz="1400" dirty="0">
              <a:solidFill>
                <a:srgbClr val="00B050"/>
              </a:solidFill>
            </a:endParaRPr>
          </a:p>
          <a:p>
            <a:r>
              <a:rPr lang="en-US" sz="1400" b="1" dirty="0">
                <a:solidFill>
                  <a:srgbClr val="00B050"/>
                </a:solidFill>
              </a:rPr>
              <a:t>Description of photography provided </a:t>
            </a:r>
            <a:r>
              <a:rPr lang="en-US" sz="1400" dirty="0">
                <a:solidFill>
                  <a:srgbClr val="00B050"/>
                </a:solidFill>
              </a:rPr>
              <a:t>(brief description of picture – what is depicted and who is included)</a:t>
            </a:r>
          </a:p>
          <a:p>
            <a:r>
              <a:rPr lang="en-US" sz="1400" dirty="0" smtClean="0">
                <a:solidFill>
                  <a:srgbClr val="FF0000"/>
                </a:solidFill>
              </a:rPr>
              <a:t>                                                      </a:t>
            </a:r>
            <a:endParaRPr lang="en-US" sz="1400" dirty="0">
              <a:solidFill>
                <a:srgbClr val="FF0000"/>
              </a:solidFill>
            </a:endParaRPr>
          </a:p>
          <a:p>
            <a:endParaRPr lang="en-GB" sz="1400" dirty="0" smtClean="0">
              <a:solidFill>
                <a:srgbClr val="FF0000"/>
              </a:solidFill>
            </a:endParaRPr>
          </a:p>
          <a:p>
            <a:endParaRPr lang="en-GB" sz="1400" dirty="0"/>
          </a:p>
          <a:p>
            <a:endParaRPr lang="en-GB" sz="1400" b="1" dirty="0"/>
          </a:p>
          <a:p>
            <a:r>
              <a:rPr lang="en-GB" sz="1400" b="1" dirty="0"/>
              <a:t>Teacher / school representative’s details:</a:t>
            </a:r>
          </a:p>
          <a:p>
            <a:endParaRPr lang="en-GB" sz="1400" b="1" dirty="0"/>
          </a:p>
          <a:p>
            <a:r>
              <a:rPr lang="en-GB" sz="1400" b="1" dirty="0"/>
              <a:t>Name:		</a:t>
            </a:r>
            <a:r>
              <a:rPr lang="en-GB" sz="1400" b="1" dirty="0" smtClean="0"/>
              <a:t>Jackie Elson</a:t>
            </a:r>
            <a:r>
              <a:rPr lang="en-GB" sz="1400" b="1" dirty="0"/>
              <a:t>					Position in school: Science Subject Coordinator</a:t>
            </a:r>
          </a:p>
          <a:p>
            <a:r>
              <a:rPr lang="en-GB" sz="1400" b="1" dirty="0" smtClean="0"/>
              <a:t> </a:t>
            </a:r>
          </a:p>
          <a:p>
            <a:r>
              <a:rPr lang="en-GB" sz="1400" b="1" dirty="0" smtClean="0"/>
              <a:t>Signature</a:t>
            </a:r>
            <a:r>
              <a:rPr lang="en-GB" sz="1400" b="1" dirty="0"/>
              <a:t>:	</a:t>
            </a:r>
            <a:r>
              <a:rPr lang="en-GB" sz="1400" b="1" dirty="0" smtClean="0"/>
              <a:t> J. Elson</a:t>
            </a:r>
            <a:r>
              <a:rPr lang="en-GB" sz="1400" b="1" dirty="0"/>
              <a:t>						Date</a:t>
            </a:r>
            <a:r>
              <a:rPr lang="en-GB" sz="1400" b="1" dirty="0" smtClean="0"/>
              <a:t>: </a:t>
            </a:r>
            <a:r>
              <a:rPr lang="en-GB" sz="1400" b="1" dirty="0" smtClean="0"/>
              <a:t>6</a:t>
            </a:r>
            <a:r>
              <a:rPr lang="en-GB" sz="1400" b="1" dirty="0" smtClean="0"/>
              <a:t>.3.23</a:t>
            </a:r>
            <a:endParaRPr lang="en-GB" sz="1400" b="1" dirty="0"/>
          </a:p>
        </p:txBody>
      </p:sp>
      <p:grpSp>
        <p:nvGrpSpPr>
          <p:cNvPr id="6" name="Group 5">
            <a:extLst>
              <a:ext uri="{FF2B5EF4-FFF2-40B4-BE49-F238E27FC236}">
                <a16:creationId xmlns:a16="http://schemas.microsoft.com/office/drawing/2014/main" id="{00A2249A-00E2-49D4-8901-8BB23C84EB74}"/>
              </a:ext>
            </a:extLst>
          </p:cNvPr>
          <p:cNvGrpSpPr/>
          <p:nvPr/>
        </p:nvGrpSpPr>
        <p:grpSpPr>
          <a:xfrm>
            <a:off x="488204" y="12002386"/>
            <a:ext cx="17863308" cy="2412345"/>
            <a:chOff x="404814" y="12779276"/>
            <a:chExt cx="17863308" cy="2412345"/>
          </a:xfrm>
        </p:grpSpPr>
        <p:sp>
          <p:nvSpPr>
            <p:cNvPr id="3" name="Rectangle 2">
              <a:extLst>
                <a:ext uri="{FF2B5EF4-FFF2-40B4-BE49-F238E27FC236}">
                  <a16:creationId xmlns:a16="http://schemas.microsoft.com/office/drawing/2014/main" id="{011FB163-E5A8-47E1-BE79-CBA02AF032F7}"/>
                </a:ext>
              </a:extLst>
            </p:cNvPr>
            <p:cNvSpPr/>
            <p:nvPr/>
          </p:nvSpPr>
          <p:spPr bwMode="auto">
            <a:xfrm>
              <a:off x="404814" y="12779276"/>
              <a:ext cx="17863308" cy="1063137"/>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9" name="Rectangle 8">
              <a:extLst>
                <a:ext uri="{FF2B5EF4-FFF2-40B4-BE49-F238E27FC236}">
                  <a16:creationId xmlns:a16="http://schemas.microsoft.com/office/drawing/2014/main" id="{F0885539-D3A2-4B7A-A15B-9DDA7342CF2D}"/>
                </a:ext>
              </a:extLst>
            </p:cNvPr>
            <p:cNvSpPr/>
            <p:nvPr/>
          </p:nvSpPr>
          <p:spPr bwMode="auto">
            <a:xfrm>
              <a:off x="404814" y="14385555"/>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0" name="Rectangle 9">
              <a:extLst>
                <a:ext uri="{FF2B5EF4-FFF2-40B4-BE49-F238E27FC236}">
                  <a16:creationId xmlns:a16="http://schemas.microsoft.com/office/drawing/2014/main" id="{C3EA7632-F28E-4DBE-A196-DD936F135B16}"/>
                </a:ext>
              </a:extLst>
            </p:cNvPr>
            <p:cNvSpPr/>
            <p:nvPr/>
          </p:nvSpPr>
          <p:spPr bwMode="auto">
            <a:xfrm>
              <a:off x="6687015" y="14380981"/>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1" name="Rectangle 10">
              <a:extLst>
                <a:ext uri="{FF2B5EF4-FFF2-40B4-BE49-F238E27FC236}">
                  <a16:creationId xmlns:a16="http://schemas.microsoft.com/office/drawing/2014/main" id="{32985254-DC4C-41EE-9499-4383415E3F2C}"/>
                </a:ext>
              </a:extLst>
            </p:cNvPr>
            <p:cNvSpPr/>
            <p:nvPr/>
          </p:nvSpPr>
          <p:spPr bwMode="auto">
            <a:xfrm>
              <a:off x="404814" y="14787750"/>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2" name="Rectangle 11">
              <a:extLst>
                <a:ext uri="{FF2B5EF4-FFF2-40B4-BE49-F238E27FC236}">
                  <a16:creationId xmlns:a16="http://schemas.microsoft.com/office/drawing/2014/main" id="{1B91F87E-C392-4C3F-868F-0D1A3381562E}"/>
                </a:ext>
              </a:extLst>
            </p:cNvPr>
            <p:cNvSpPr/>
            <p:nvPr/>
          </p:nvSpPr>
          <p:spPr bwMode="auto">
            <a:xfrm>
              <a:off x="6687015" y="14783176"/>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grpSp>
      <p:cxnSp>
        <p:nvCxnSpPr>
          <p:cNvPr id="14" name="Straight Connector 13">
            <a:extLst>
              <a:ext uri="{FF2B5EF4-FFF2-40B4-BE49-F238E27FC236}">
                <a16:creationId xmlns:a16="http://schemas.microsoft.com/office/drawing/2014/main" id="{AEC6270C-2EA4-4E8B-98F0-3919A77C27AF}"/>
              </a:ext>
            </a:extLst>
          </p:cNvPr>
          <p:cNvCxnSpPr>
            <a:cxnSpLocks/>
          </p:cNvCxnSpPr>
          <p:nvPr/>
        </p:nvCxnSpPr>
        <p:spPr bwMode="auto">
          <a:xfrm flipV="1">
            <a:off x="6572789" y="1156481"/>
            <a:ext cx="0" cy="4295925"/>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6228B5B7-0637-4A20-B692-921C6BAB05A3}"/>
              </a:ext>
            </a:extLst>
          </p:cNvPr>
          <p:cNvCxnSpPr>
            <a:cxnSpLocks/>
          </p:cNvCxnSpPr>
          <p:nvPr/>
        </p:nvCxnSpPr>
        <p:spPr bwMode="auto">
          <a:xfrm flipH="1">
            <a:off x="607841" y="5935556"/>
            <a:ext cx="18943980" cy="0"/>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363471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gt;&lt;/object&gt;&lt;/database&gt;"/>
</p:tagLst>
</file>

<file path=ppt/theme/theme1.xml><?xml version="1.0" encoding="utf-8"?>
<a:theme xmlns:a="http://schemas.openxmlformats.org/drawingml/2006/main" name="Default Design">
  <a:themeElements>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2536</TotalTime>
  <Words>1502</Words>
  <Application>Microsoft Office PowerPoint</Application>
  <PresentationFormat>Custom</PresentationFormat>
  <Paragraphs>81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ＭＳ Ｐゴシック</vt:lpstr>
      <vt:lpstr>ＭＳ Ｐゴシック</vt:lpstr>
      <vt:lpstr>Arial</vt:lpstr>
      <vt:lpstr>Wingdings</vt:lpstr>
      <vt:lpstr>Default Design</vt:lpstr>
      <vt:lpstr>PowerPoint Presentation</vt:lpstr>
      <vt:lpstr>PowerPoint Presentation</vt:lpstr>
    </vt:vector>
  </TitlesOfParts>
  <Company>University of Leicester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Stuart Johnson</dc:creator>
  <cp:lastModifiedBy>Mrs J Elson</cp:lastModifiedBy>
  <cp:revision>145</cp:revision>
  <cp:lastPrinted>2019-08-30T08:04:26Z</cp:lastPrinted>
  <dcterms:created xsi:type="dcterms:W3CDTF">2007-03-05T14:13:19Z</dcterms:created>
  <dcterms:modified xsi:type="dcterms:W3CDTF">2023-03-06T15:14:43Z</dcterms:modified>
</cp:coreProperties>
</file>